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72" r:id="rId3"/>
    <p:sldId id="268" r:id="rId4"/>
    <p:sldId id="273" r:id="rId5"/>
    <p:sldId id="265" r:id="rId6"/>
    <p:sldId id="264" r:id="rId7"/>
    <p:sldId id="263" r:id="rId8"/>
    <p:sldId id="262" r:id="rId9"/>
    <p:sldId id="257" r:id="rId10"/>
    <p:sldId id="256" r:id="rId11"/>
    <p:sldId id="258" r:id="rId12"/>
    <p:sldId id="259" r:id="rId13"/>
    <p:sldId id="260" r:id="rId14"/>
    <p:sldId id="261" r:id="rId15"/>
    <p:sldId id="266" r:id="rId16"/>
    <p:sldId id="269" r:id="rId17"/>
    <p:sldId id="270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F336"/>
    <a:srgbClr val="2D82FF"/>
    <a:srgbClr val="009900"/>
    <a:srgbClr val="A0A0E0"/>
    <a:srgbClr val="F90707"/>
    <a:srgbClr val="F1750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72" autoAdjust="0"/>
    <p:restoredTop sz="94660"/>
  </p:normalViewPr>
  <p:slideViewPr>
    <p:cSldViewPr>
      <p:cViewPr>
        <p:scale>
          <a:sx n="75" d="100"/>
          <a:sy n="75" d="100"/>
        </p:scale>
        <p:origin x="-121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EA9FD-0214-4711-B76C-10B90313A73F}" type="datetimeFigureOut">
              <a:rPr lang="ru-RU"/>
              <a:pPr>
                <a:defRPr/>
              </a:pPr>
              <a:t>12.11.2017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F2F12-9F02-4B56-AC19-7CE8B115FE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95836-7BBF-4AAC-ACDC-5E0ED34A21FE}" type="datetimeFigureOut">
              <a:rPr lang="ru-RU"/>
              <a:pPr>
                <a:defRPr/>
              </a:pPr>
              <a:t>12.11.2017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7EE54-F8C8-443F-9A91-4C89CD7693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0D2FA-902F-4E4B-B7DC-EECD633104A1}" type="datetimeFigureOut">
              <a:rPr lang="ru-RU"/>
              <a:pPr>
                <a:defRPr/>
              </a:pPr>
              <a:t>12.11.2017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B4897-4C56-439A-8D05-A0C57241FE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53746-4B8E-49DF-9FF5-4C795987D6AC}" type="datetimeFigureOut">
              <a:rPr lang="ru-RU"/>
              <a:pPr>
                <a:defRPr/>
              </a:pPr>
              <a:t>12.11.2017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6DDA9-41A0-480B-8381-EE95F1AFC3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A1D47-5116-4AD6-9E59-CA5C66202914}" type="datetimeFigureOut">
              <a:rPr lang="ru-RU"/>
              <a:pPr>
                <a:defRPr/>
              </a:pPr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9DCA3-99BE-45BF-8BCE-74BA6AE9EF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5D44C-ED39-414D-AEB7-18180EBFD770}" type="datetimeFigureOut">
              <a:rPr lang="ru-RU"/>
              <a:pPr>
                <a:defRPr/>
              </a:pPr>
              <a:t>12.11.2017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2295B-0731-4321-A5CC-334E9DC707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E1A7F-0C1F-47D4-8336-822CE027399E}" type="datetimeFigureOut">
              <a:rPr lang="ru-RU"/>
              <a:pPr>
                <a:defRPr/>
              </a:pPr>
              <a:t>12.11.2017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C5D24-21C0-43C2-AB93-EAAF64734A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1362F-CBD4-40B7-B478-8FE638A1ECA1}" type="datetimeFigureOut">
              <a:rPr lang="ru-RU"/>
              <a:pPr>
                <a:defRPr/>
              </a:pPr>
              <a:t>12.11.2017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12911-3A7F-465D-A678-D500A55E62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DB0C2B-DDEC-42E0-B08B-CB33DD153B03}" type="datetimeFigureOut">
              <a:rPr lang="ru-RU"/>
              <a:pPr>
                <a:defRPr/>
              </a:pPr>
              <a:t>12.11.2017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65B31-6261-4703-AE62-A4D5F8D6CC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0CE36-BFA1-42E0-A96D-81710826B888}" type="datetimeFigureOut">
              <a:rPr lang="ru-RU"/>
              <a:pPr>
                <a:defRPr/>
              </a:pPr>
              <a:t>12.11.2017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D580F-191E-4296-A4EB-171A27B020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56F2E-2723-46E8-BD1C-9057B09E3EAB}" type="datetimeFigureOut">
              <a:rPr lang="ru-RU"/>
              <a:pPr>
                <a:defRPr/>
              </a:pPr>
              <a:t>12.11.2017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7317B-F0DD-4F51-822D-7F57D3A02F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">
              <a:schemeClr val="tx1">
                <a:lumMod val="50000"/>
              </a:schemeClr>
            </a:gs>
            <a:gs pos="70000">
              <a:schemeClr val="tx1">
                <a:lumMod val="75000"/>
              </a:schemeClr>
            </a:gs>
            <a:gs pos="40000">
              <a:schemeClr val="tx1">
                <a:lumMod val="75000"/>
              </a:schemeClr>
            </a:gs>
            <a:gs pos="96000">
              <a:schemeClr val="tx1">
                <a:lumMod val="5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7E23C9-BD03-4E91-B6DD-C106DE55A4AC}" type="datetimeFigureOut">
              <a:rPr lang="ru-RU"/>
              <a:pPr>
                <a:defRPr/>
              </a:pPr>
              <a:t>12.11.2017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D71A743-64A4-4DF0-82E8-C5A394338E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72" r:id="rId3"/>
    <p:sldLayoutId id="2147483669" r:id="rId4"/>
    <p:sldLayoutId id="2147483668" r:id="rId5"/>
    <p:sldLayoutId id="2147483667" r:id="rId6"/>
    <p:sldLayoutId id="2147483666" r:id="rId7"/>
    <p:sldLayoutId id="2147483665" r:id="rId8"/>
    <p:sldLayoutId id="2147483664" r:id="rId9"/>
    <p:sldLayoutId id="2147483663" r:id="rId10"/>
    <p:sldLayoutId id="2147483662" r:id="rId11"/>
  </p:sldLayoutIdLst>
  <p:transition spd="slow">
    <p:push dir="u"/>
  </p:transition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jpeg"/><Relationship Id="rId9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70075" y="4184650"/>
            <a:ext cx="2087563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746570" y="1412776"/>
            <a:ext cx="7662482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150" dirty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cs typeface="+mn-cs"/>
              </a:rPr>
              <a:t>ИНТЕРАКТИВНАЯ ИГРА ДЛЯ ДЕТЕЙ 5-7 ЛЕТ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150" dirty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cs typeface="+mn-cs"/>
              </a:rPr>
              <a:t>«НЕЗНАЙКА В БОЛЬШОМ ГОРОДЕ»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29" name="Группа 5"/>
          <p:cNvGrpSpPr>
            <a:grpSpLocks/>
          </p:cNvGrpSpPr>
          <p:nvPr/>
        </p:nvGrpSpPr>
        <p:grpSpPr bwMode="auto">
          <a:xfrm>
            <a:off x="539750" y="2400300"/>
            <a:ext cx="3508375" cy="3889375"/>
            <a:chOff x="2813515" y="1772816"/>
            <a:chExt cx="3509126" cy="4555811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2815103" y="4729444"/>
              <a:ext cx="3507538" cy="5838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2815103" y="5733582"/>
              <a:ext cx="3507538" cy="59504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2815103" y="1772816"/>
              <a:ext cx="3501186" cy="5838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2813515" y="2780673"/>
              <a:ext cx="3502775" cy="5838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815103" y="3712290"/>
              <a:ext cx="3507538" cy="58574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7100" y="333375"/>
            <a:ext cx="1851025" cy="184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500063"/>
            <a:ext cx="1512887" cy="188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Program Files (x86)\Microsoft Office\MEDIA\CAGCAT10\j0212957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51950" y="2794000"/>
            <a:ext cx="240665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4427538" y="660400"/>
            <a:ext cx="457200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Вот, зелёный замигал,</a:t>
            </a:r>
            <a:br>
              <a:rPr lang="ru-RU" sz="24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Путь -" свободен", указал.</a:t>
            </a:r>
            <a:br>
              <a:rPr lang="ru-RU" sz="24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Человечек в том глазке,</a:t>
            </a:r>
            <a:br>
              <a:rPr lang="ru-RU" sz="24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Переход открыл он мне.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4284663" y="3089275"/>
            <a:ext cx="457200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</a:rPr>
              <a:t>Подскажи Незнайке, что ему нужно сделать в этой ситуации?(</a:t>
            </a:r>
            <a:r>
              <a:rPr lang="ru-RU" sz="2400" b="1" i="1">
                <a:solidFill>
                  <a:srgbClr val="FF0000"/>
                </a:solidFill>
                <a:latin typeface="Times New Roman" pitchFamily="18" charset="0"/>
              </a:rPr>
              <a:t>Нажми на Незнайку и узнай правильный ответ)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48148E-6 L -0.00399 0.90046 " pathEditMode="relative" rAng="0" ptsTypes="AA">
                                      <p:cBhvr>
                                        <p:cTn id="1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45023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33333E-6 L -0.41736 3.33333E-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6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3" name="Группа 12"/>
          <p:cNvGrpSpPr>
            <a:grpSpLocks/>
          </p:cNvGrpSpPr>
          <p:nvPr/>
        </p:nvGrpSpPr>
        <p:grpSpPr bwMode="auto">
          <a:xfrm>
            <a:off x="4356100" y="115888"/>
            <a:ext cx="52388" cy="6553200"/>
            <a:chOff x="4355974" y="116632"/>
            <a:chExt cx="51871" cy="6552728"/>
          </a:xfrm>
        </p:grpSpPr>
        <p:sp>
          <p:nvSpPr>
            <p:cNvPr id="4" name="Блок-схема: процесс 3"/>
            <p:cNvSpPr/>
            <p:nvPr/>
          </p:nvSpPr>
          <p:spPr>
            <a:xfrm flipH="1">
              <a:off x="4355974" y="116632"/>
              <a:ext cx="45584" cy="576220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" name="Блок-схема: процесс 4"/>
            <p:cNvSpPr/>
            <p:nvPr/>
          </p:nvSpPr>
          <p:spPr>
            <a:xfrm flipH="1">
              <a:off x="4355974" y="900801"/>
              <a:ext cx="45584" cy="576220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Блок-схема: процесс 5"/>
            <p:cNvSpPr/>
            <p:nvPr/>
          </p:nvSpPr>
          <p:spPr>
            <a:xfrm flipH="1">
              <a:off x="4355974" y="1646872"/>
              <a:ext cx="45584" cy="576220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Блок-схема: процесс 6"/>
            <p:cNvSpPr/>
            <p:nvPr/>
          </p:nvSpPr>
          <p:spPr>
            <a:xfrm flipH="1">
              <a:off x="4355974" y="2421516"/>
              <a:ext cx="45584" cy="576220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Блок-схема: процесс 7"/>
            <p:cNvSpPr/>
            <p:nvPr/>
          </p:nvSpPr>
          <p:spPr>
            <a:xfrm flipH="1">
              <a:off x="4357546" y="3140601"/>
              <a:ext cx="45583" cy="576221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Блок-схема: процесс 8"/>
            <p:cNvSpPr/>
            <p:nvPr/>
          </p:nvSpPr>
          <p:spPr>
            <a:xfrm flipH="1">
              <a:off x="4360690" y="3861274"/>
              <a:ext cx="45583" cy="576221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Блок-схема: процесс 9"/>
            <p:cNvSpPr/>
            <p:nvPr/>
          </p:nvSpPr>
          <p:spPr>
            <a:xfrm flipH="1">
              <a:off x="4360690" y="4653380"/>
              <a:ext cx="45583" cy="576220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Блок-схема: процесс 10"/>
            <p:cNvSpPr/>
            <p:nvPr/>
          </p:nvSpPr>
          <p:spPr>
            <a:xfrm flipH="1">
              <a:off x="4357546" y="5372465"/>
              <a:ext cx="45583" cy="576221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" name="Блок-схема: процесс 11"/>
            <p:cNvSpPr/>
            <p:nvPr/>
          </p:nvSpPr>
          <p:spPr>
            <a:xfrm flipH="1">
              <a:off x="4362261" y="6093139"/>
              <a:ext cx="45584" cy="576221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23554" name="Группа 13"/>
          <p:cNvGrpSpPr>
            <a:grpSpLocks/>
          </p:cNvGrpSpPr>
          <p:nvPr/>
        </p:nvGrpSpPr>
        <p:grpSpPr bwMode="auto">
          <a:xfrm rot="5400000">
            <a:off x="350837" y="1527176"/>
            <a:ext cx="3736975" cy="3937000"/>
            <a:chOff x="2813515" y="1772816"/>
            <a:chExt cx="3509126" cy="4555811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2815005" y="4730419"/>
              <a:ext cx="3507636" cy="5860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2815005" y="5733432"/>
              <a:ext cx="3507636" cy="59519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2815004" y="1772815"/>
              <a:ext cx="3500182" cy="58417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2813515" y="2781339"/>
              <a:ext cx="3501672" cy="58417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2815004" y="3712709"/>
              <a:ext cx="3507636" cy="58417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23555" name="Группа 19"/>
          <p:cNvGrpSpPr>
            <a:grpSpLocks/>
          </p:cNvGrpSpPr>
          <p:nvPr/>
        </p:nvGrpSpPr>
        <p:grpSpPr bwMode="auto">
          <a:xfrm rot="5400000">
            <a:off x="4710112" y="1536701"/>
            <a:ext cx="3738563" cy="3935412"/>
            <a:chOff x="2813515" y="1772816"/>
            <a:chExt cx="3509126" cy="4555811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2815005" y="4727936"/>
              <a:ext cx="3507635" cy="5844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2815006" y="5731355"/>
              <a:ext cx="3507635" cy="59543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2815005" y="1770977"/>
              <a:ext cx="3500185" cy="5844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2813515" y="2779909"/>
              <a:ext cx="3501675" cy="5844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2815005" y="3711654"/>
              <a:ext cx="3507635" cy="5844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pic>
        <p:nvPicPr>
          <p:cNvPr id="26" name="Рисунок 2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84175" y="1935163"/>
            <a:ext cx="1512888" cy="188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Стрелка вверх 26"/>
          <p:cNvSpPr/>
          <p:nvPr/>
        </p:nvSpPr>
        <p:spPr>
          <a:xfrm>
            <a:off x="2072389" y="268355"/>
            <a:ext cx="373280" cy="1033264"/>
          </a:xfrm>
          <a:prstGeom prst="upArrow">
            <a:avLst/>
          </a:prstGeom>
          <a:solidFill>
            <a:srgbClr val="FF0000"/>
          </a:solidFill>
          <a:scene3d>
            <a:camera prst="orthographicFront"/>
            <a:lightRig rig="chilly" dir="t"/>
          </a:scene3d>
          <a:sp3d contourW="6350" prstMaterial="plastic">
            <a:bevelT w="0" h="0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0000"/>
              </a:solidFill>
            </a:endParaRPr>
          </a:p>
        </p:txBody>
      </p:sp>
      <p:sp>
        <p:nvSpPr>
          <p:cNvPr id="28" name="Стрелка вверх 27"/>
          <p:cNvSpPr/>
          <p:nvPr/>
        </p:nvSpPr>
        <p:spPr>
          <a:xfrm rot="10800000">
            <a:off x="6392869" y="5576664"/>
            <a:ext cx="373280" cy="1033264"/>
          </a:xfrm>
          <a:prstGeom prst="upArrow">
            <a:avLst/>
          </a:prstGeom>
          <a:solidFill>
            <a:srgbClr val="FF0000"/>
          </a:solidFill>
          <a:scene3d>
            <a:camera prst="orthographicFront"/>
            <a:lightRig rig="chilly" dir="t"/>
          </a:scene3d>
          <a:sp3d contourW="6350" prstMaterial="plastic">
            <a:bevelT w="0" h="0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2060575" y="2298700"/>
            <a:ext cx="5214938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2060"/>
                </a:solidFill>
                <a:latin typeface="Times New Roman" pitchFamily="18" charset="0"/>
              </a:rPr>
              <a:t>Убедись, что слева- справа </a:t>
            </a:r>
            <a:br>
              <a:rPr lang="ru-RU" sz="28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800" b="1">
                <a:solidFill>
                  <a:srgbClr val="002060"/>
                </a:solidFill>
                <a:latin typeface="Times New Roman" pitchFamily="18" charset="0"/>
              </a:rPr>
              <a:t>нету мчащихся машин,</a:t>
            </a:r>
            <a:br>
              <a:rPr lang="ru-RU" sz="28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800" b="1">
                <a:solidFill>
                  <a:srgbClr val="002060"/>
                </a:solidFill>
                <a:latin typeface="Times New Roman" pitchFamily="18" charset="0"/>
              </a:rPr>
              <a:t>И тогда иди спокойно. </a:t>
            </a:r>
            <a:br>
              <a:rPr lang="ru-RU" sz="28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800" b="1">
                <a:solidFill>
                  <a:srgbClr val="002060"/>
                </a:solidFill>
                <a:latin typeface="Times New Roman" pitchFamily="18" charset="0"/>
              </a:rPr>
              <a:t>Все поймут: ты стал большим.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2071688" y="2271713"/>
            <a:ext cx="4978400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solidFill>
                  <a:schemeClr val="bg1"/>
                </a:solidFill>
                <a:latin typeface="Times New Roman" pitchFamily="18" charset="0"/>
              </a:rPr>
              <a:t>Что необходимо сделать, когда будешь переходить проезжую часть по зебре?</a:t>
            </a:r>
            <a:r>
              <a:rPr lang="ru-RU" sz="2400" b="1" i="1">
                <a:solidFill>
                  <a:srgbClr val="FF0000"/>
                </a:solidFill>
                <a:latin typeface="Times New Roman" pitchFamily="18" charset="0"/>
              </a:rPr>
              <a:t>( Нажми на Незнайку, чтобы проверить свой ответ)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44444E-6 L 0.44358 0.00208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70" y="9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4358 0.00208 L 1.06163 0.01435 " pathEditMode="relative" rAng="0" ptsTypes="AA">
                                      <p:cBhvr>
                                        <p:cTn id="28" dur="2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903" y="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400"/>
                            </p:stCondLst>
                            <p:childTnLst>
                              <p:par>
                                <p:cTn id="30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9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1775" y="276225"/>
            <a:ext cx="862013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4463" y="5613400"/>
            <a:ext cx="933450" cy="124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579" name="Группа 8"/>
          <p:cNvGrpSpPr>
            <a:grpSpLocks/>
          </p:cNvGrpSpPr>
          <p:nvPr/>
        </p:nvGrpSpPr>
        <p:grpSpPr bwMode="auto">
          <a:xfrm>
            <a:off x="4356100" y="115888"/>
            <a:ext cx="52388" cy="6553200"/>
            <a:chOff x="4355974" y="116632"/>
            <a:chExt cx="51871" cy="6552728"/>
          </a:xfrm>
        </p:grpSpPr>
        <p:sp>
          <p:nvSpPr>
            <p:cNvPr id="10" name="Блок-схема: процесс 9"/>
            <p:cNvSpPr/>
            <p:nvPr/>
          </p:nvSpPr>
          <p:spPr>
            <a:xfrm flipH="1">
              <a:off x="4355974" y="116632"/>
              <a:ext cx="45584" cy="576220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Блок-схема: процесс 10"/>
            <p:cNvSpPr/>
            <p:nvPr/>
          </p:nvSpPr>
          <p:spPr>
            <a:xfrm flipH="1">
              <a:off x="4355974" y="900801"/>
              <a:ext cx="45584" cy="576220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2" name="Блок-схема: процесс 11"/>
            <p:cNvSpPr/>
            <p:nvPr/>
          </p:nvSpPr>
          <p:spPr>
            <a:xfrm flipH="1">
              <a:off x="4355974" y="1646872"/>
              <a:ext cx="45584" cy="576220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Блок-схема: процесс 12"/>
            <p:cNvSpPr/>
            <p:nvPr/>
          </p:nvSpPr>
          <p:spPr>
            <a:xfrm flipH="1">
              <a:off x="4355974" y="2421516"/>
              <a:ext cx="45584" cy="576220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Блок-схема: процесс 13"/>
            <p:cNvSpPr/>
            <p:nvPr/>
          </p:nvSpPr>
          <p:spPr>
            <a:xfrm flipH="1">
              <a:off x="4357546" y="3140601"/>
              <a:ext cx="45583" cy="576221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5" name="Блок-схема: процесс 14"/>
            <p:cNvSpPr/>
            <p:nvPr/>
          </p:nvSpPr>
          <p:spPr>
            <a:xfrm flipH="1">
              <a:off x="4360690" y="3861274"/>
              <a:ext cx="45583" cy="576221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6" name="Блок-схема: процесс 15"/>
            <p:cNvSpPr/>
            <p:nvPr/>
          </p:nvSpPr>
          <p:spPr>
            <a:xfrm flipH="1">
              <a:off x="4360690" y="4653380"/>
              <a:ext cx="45583" cy="576220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7" name="Блок-схема: процесс 16"/>
            <p:cNvSpPr/>
            <p:nvPr/>
          </p:nvSpPr>
          <p:spPr>
            <a:xfrm flipH="1">
              <a:off x="4357546" y="5372465"/>
              <a:ext cx="45583" cy="576221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8" name="Блок-схема: процесс 17"/>
            <p:cNvSpPr/>
            <p:nvPr/>
          </p:nvSpPr>
          <p:spPr>
            <a:xfrm flipH="1">
              <a:off x="4362261" y="6093139"/>
              <a:ext cx="45584" cy="576221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2124075" y="0"/>
            <a:ext cx="7143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588125" y="-3175"/>
            <a:ext cx="7143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458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5097463"/>
            <a:ext cx="1512887" cy="137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583" name="Группа 23"/>
          <p:cNvGrpSpPr>
            <a:grpSpLocks/>
          </p:cNvGrpSpPr>
          <p:nvPr/>
        </p:nvGrpSpPr>
        <p:grpSpPr bwMode="auto">
          <a:xfrm rot="10800000">
            <a:off x="7054850" y="522288"/>
            <a:ext cx="1447800" cy="1333500"/>
            <a:chOff x="1143000" y="5105400"/>
            <a:chExt cx="1600200" cy="1752600"/>
          </a:xfrm>
        </p:grpSpPr>
        <p:sp>
          <p:nvSpPr>
            <p:cNvPr id="25" name="Rectangle 41"/>
            <p:cNvSpPr>
              <a:spLocks noChangeArrowheads="1"/>
            </p:cNvSpPr>
            <p:nvPr/>
          </p:nvSpPr>
          <p:spPr bwMode="auto">
            <a:xfrm>
              <a:off x="1143000" y="5105400"/>
              <a:ext cx="1600200" cy="1752600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26" name="AutoShape 43"/>
            <p:cNvSpPr>
              <a:spLocks noChangeArrowheads="1"/>
            </p:cNvSpPr>
            <p:nvPr/>
          </p:nvSpPr>
          <p:spPr bwMode="auto">
            <a:xfrm>
              <a:off x="1143000" y="5105400"/>
              <a:ext cx="1600200" cy="838744"/>
            </a:xfrm>
            <a:custGeom>
              <a:avLst/>
              <a:gdLst>
                <a:gd name="T0" fmla="*/ 1400175 w 21600"/>
                <a:gd name="T1" fmla="*/ 419100 h 21600"/>
                <a:gd name="T2" fmla="*/ 800100 w 21600"/>
                <a:gd name="T3" fmla="*/ 838200 h 21600"/>
                <a:gd name="T4" fmla="*/ 200025 w 21600"/>
                <a:gd name="T5" fmla="*/ 419100 h 21600"/>
                <a:gd name="T6" fmla="*/ 80010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27" name="Line 44"/>
            <p:cNvSpPr>
              <a:spLocks noChangeShapeType="1"/>
            </p:cNvSpPr>
            <p:nvPr/>
          </p:nvSpPr>
          <p:spPr bwMode="auto">
            <a:xfrm>
              <a:off x="1144754" y="5257710"/>
              <a:ext cx="152475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28" name="Line 45"/>
            <p:cNvSpPr>
              <a:spLocks noChangeShapeType="1"/>
            </p:cNvSpPr>
            <p:nvPr/>
          </p:nvSpPr>
          <p:spPr bwMode="auto">
            <a:xfrm>
              <a:off x="1295650" y="5410019"/>
              <a:ext cx="129489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29" name="Line 46"/>
            <p:cNvSpPr>
              <a:spLocks noChangeShapeType="1"/>
            </p:cNvSpPr>
            <p:nvPr/>
          </p:nvSpPr>
          <p:spPr bwMode="auto">
            <a:xfrm>
              <a:off x="1371099" y="5562329"/>
              <a:ext cx="114400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30" name="Line 47"/>
            <p:cNvSpPr>
              <a:spLocks noChangeShapeType="1"/>
            </p:cNvSpPr>
            <p:nvPr/>
          </p:nvSpPr>
          <p:spPr bwMode="auto">
            <a:xfrm>
              <a:off x="1448301" y="5714637"/>
              <a:ext cx="98959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31" name="Line 57"/>
            <p:cNvSpPr>
              <a:spLocks noChangeShapeType="1"/>
            </p:cNvSpPr>
            <p:nvPr/>
          </p:nvSpPr>
          <p:spPr bwMode="auto">
            <a:xfrm flipV="1">
              <a:off x="1144754" y="5944144"/>
              <a:ext cx="380750" cy="9138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  <p:sp>
          <p:nvSpPr>
            <p:cNvPr id="32" name="Line 58"/>
            <p:cNvSpPr>
              <a:spLocks noChangeShapeType="1"/>
            </p:cNvSpPr>
            <p:nvPr/>
          </p:nvSpPr>
          <p:spPr bwMode="auto">
            <a:xfrm>
              <a:off x="2364205" y="5944144"/>
              <a:ext cx="380749" cy="91385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>
                <a:solidFill>
                  <a:sysClr val="windowText" lastClr="000000"/>
                </a:solidFill>
                <a:latin typeface="+mn-lt"/>
                <a:cs typeface="+mn-cs"/>
              </a:endParaRPr>
            </a:p>
          </p:txBody>
        </p:sp>
      </p:grpSp>
      <p:pic>
        <p:nvPicPr>
          <p:cNvPr id="33" name="Рисунок 3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5288" y="2259013"/>
            <a:ext cx="1512887" cy="189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56438" y="174625"/>
            <a:ext cx="1512887" cy="188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2470150" y="2593975"/>
            <a:ext cx="457200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Вот подземный переход,</a:t>
            </a:r>
            <a:br>
              <a:rPr lang="ru-RU" sz="24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Он нас к цели доведет,</a:t>
            </a:r>
            <a:br>
              <a:rPr lang="ru-RU" sz="24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По ступенькам ты спускайся,</a:t>
            </a:r>
            <a:br>
              <a:rPr lang="ru-RU" sz="24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И нисколько не пугайся.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555875" y="2135188"/>
            <a:ext cx="411797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rgbClr val="002060"/>
                </a:solidFill>
                <a:latin typeface="Times New Roman" pitchFamily="18" charset="0"/>
              </a:rPr>
              <a:t>Что поможет Незнайке перейти дорогу? </a:t>
            </a:r>
            <a:r>
              <a:rPr lang="ru-RU" sz="2400" b="1" i="1">
                <a:solidFill>
                  <a:srgbClr val="FF0000"/>
                </a:solidFill>
                <a:latin typeface="Times New Roman" pitchFamily="18" charset="0"/>
              </a:rPr>
              <a:t>(Нажми на Незнайку, и ты увидишь правильный ответ)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018 -0.11134 L 0.00834 0.99097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9" y="5511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434 0.12639 L -0.00434 -0.99699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82 -0.04074 L -0.00382 0.1284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44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35488" y="139700"/>
            <a:ext cx="73025" cy="657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124075" y="0"/>
            <a:ext cx="7143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588125" y="-3175"/>
            <a:ext cx="7143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5604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68575" y="2924175"/>
            <a:ext cx="4333875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476250"/>
            <a:ext cx="1295400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Группа 9"/>
          <p:cNvGrpSpPr>
            <a:grpSpLocks/>
          </p:cNvGrpSpPr>
          <p:nvPr/>
        </p:nvGrpSpPr>
        <p:grpSpPr bwMode="auto">
          <a:xfrm>
            <a:off x="1958975" y="2000250"/>
            <a:ext cx="5153025" cy="4905375"/>
            <a:chOff x="1959292" y="1476772"/>
            <a:chExt cx="5152391" cy="4904555"/>
          </a:xfrm>
        </p:grpSpPr>
        <p:sp>
          <p:nvSpPr>
            <p:cNvPr id="2" name="Прямоугольник 1"/>
            <p:cNvSpPr/>
            <p:nvPr/>
          </p:nvSpPr>
          <p:spPr>
            <a:xfrm rot="2625364">
              <a:off x="1959292" y="3741756"/>
              <a:ext cx="5152391" cy="79362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608513" y="1476772"/>
              <a:ext cx="71094" cy="4904555"/>
            </a:xfrm>
            <a:prstGeom prst="rect">
              <a:avLst/>
            </a:prstGeom>
            <a:solidFill>
              <a:srgbClr val="FF0000"/>
            </a:solidFill>
            <a:scene3d>
              <a:camera prst="orthographicFront">
                <a:rot lat="0" lon="0" rev="8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1440700" y="139700"/>
            <a:ext cx="864096" cy="1200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?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472196" y="276443"/>
            <a:ext cx="837266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cs typeface="+mn-cs"/>
              </a:rPr>
              <a:t>!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2647950" y="184150"/>
            <a:ext cx="4572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Вы запомните, друзья. </a:t>
            </a:r>
            <a:br>
              <a:rPr lang="ru-RU" sz="24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На дороге нам нельзя </a:t>
            </a:r>
            <a:br>
              <a:rPr lang="ru-RU" sz="24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Бегать, прыгать и скакать </a:t>
            </a:r>
            <a:br>
              <a:rPr lang="ru-RU" sz="24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И с мячом в футбол играть. </a:t>
            </a:r>
            <a:br>
              <a:rPr lang="ru-RU" sz="24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И не думайте напрасно. </a:t>
            </a:r>
            <a:br>
              <a:rPr lang="ru-RU" sz="24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Что здесь вовсе не опасно</a:t>
            </a:r>
            <a:r>
              <a:rPr lang="ru-RU">
                <a:latin typeface="Times New Roman" pitchFamily="18" charset="0"/>
              </a:rPr>
              <a:t>. 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195513" y="1125538"/>
            <a:ext cx="482441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rgbClr val="002060"/>
                </a:solidFill>
                <a:latin typeface="Times New Roman" pitchFamily="18" charset="0"/>
              </a:rPr>
              <a:t>Дети играют на проезжей части, правильно ли это? Почему? </a:t>
            </a:r>
            <a:r>
              <a:rPr lang="ru-RU" sz="2400" b="1" i="1">
                <a:solidFill>
                  <a:srgbClr val="FF0000"/>
                </a:solidFill>
                <a:latin typeface="Times New Roman" pitchFamily="18" charset="0"/>
              </a:rPr>
              <a:t>(Нажмите на Незнайку)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decel="100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  <p:bldP spid="7" grpId="0"/>
      <p:bldP spid="7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35488" y="139700"/>
            <a:ext cx="73025" cy="657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485991" y="4068"/>
            <a:ext cx="3958217" cy="6853932"/>
          </a:xfrm>
          <a:prstGeom prst="rect">
            <a:avLst/>
          </a:prstGeom>
          <a:gradFill>
            <a:gsLst>
              <a:gs pos="3000">
                <a:schemeClr val="tx1">
                  <a:lumMod val="57000"/>
                  <a:alpha val="72000"/>
                </a:schemeClr>
              </a:gs>
              <a:gs pos="70000">
                <a:schemeClr val="tx1">
                  <a:lumMod val="75000"/>
                  <a:alpha val="49000"/>
                </a:schemeClr>
              </a:gs>
              <a:gs pos="40000">
                <a:schemeClr val="tx1">
                  <a:lumMod val="75000"/>
                  <a:alpha val="46000"/>
                </a:schemeClr>
              </a:gs>
              <a:gs pos="96000">
                <a:schemeClr val="tx1">
                  <a:lumMod val="50000"/>
                  <a:alpha val="59000"/>
                </a:scheme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</a:rPr>
              <a:t>Для машины, знают все,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Есть дороги, есть шоссе.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Помнит также мал и стар,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Пешеходам – </a:t>
            </a:r>
            <a:r>
              <a:rPr lang="ru-RU" sz="2400" b="1" dirty="0">
                <a:solidFill>
                  <a:srgbClr val="FF0000"/>
                </a:solidFill>
              </a:rPr>
              <a:t>…?...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br>
              <a:rPr lang="ru-RU" sz="2400" b="1" dirty="0">
                <a:solidFill>
                  <a:srgbClr val="002060"/>
                </a:solidFill>
              </a:rPr>
            </a:b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266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9188" y="4763"/>
            <a:ext cx="96837" cy="685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43663" y="0"/>
            <a:ext cx="96837" cy="685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6540500" y="-17463"/>
            <a:ext cx="2603500" cy="6858001"/>
          </a:xfrm>
          <a:prstGeom prst="rect">
            <a:avLst/>
          </a:prstGeom>
          <a:gradFill>
            <a:gsLst>
              <a:gs pos="0">
                <a:srgbClr val="92D050">
                  <a:lumMod val="94000"/>
                </a:srgbClr>
              </a:gs>
              <a:gs pos="50000">
                <a:schemeClr val="tx2">
                  <a:lumMod val="67000"/>
                </a:schemeClr>
              </a:gs>
              <a:gs pos="100000">
                <a:schemeClr val="bg2">
                  <a:lumMod val="62000"/>
                  <a:lumOff val="38000"/>
                </a:schemeClr>
              </a:gs>
            </a:gsLst>
            <a:lin ang="108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87675" y="276225"/>
            <a:ext cx="862013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24463" y="5613400"/>
            <a:ext cx="933450" cy="124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2486025" cy="6858000"/>
          </a:xfrm>
          <a:prstGeom prst="rect">
            <a:avLst/>
          </a:prstGeom>
          <a:gradFill flip="none" rotWithShape="1">
            <a:gsLst>
              <a:gs pos="0">
                <a:srgbClr val="92D050">
                  <a:lumMod val="94000"/>
                </a:srgbClr>
              </a:gs>
              <a:gs pos="50000">
                <a:schemeClr val="tx2">
                  <a:lumMod val="67000"/>
                </a:schemeClr>
              </a:gs>
              <a:gs pos="100000">
                <a:schemeClr val="bg2">
                  <a:lumMod val="62000"/>
                  <a:lumOff val="38000"/>
                </a:schemeClr>
              </a:gs>
            </a:gsLst>
            <a:lin ang="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Tree"/>
          <p:cNvSpPr>
            <a:spLocks noEditPoints="1" noChangeArrowheads="1"/>
          </p:cNvSpPr>
          <p:nvPr/>
        </p:nvSpPr>
        <p:spPr bwMode="auto">
          <a:xfrm>
            <a:off x="-200025" y="5970588"/>
            <a:ext cx="706438" cy="887412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4" name="Tree"/>
          <p:cNvSpPr>
            <a:spLocks noEditPoints="1" noChangeArrowheads="1"/>
          </p:cNvSpPr>
          <p:nvPr/>
        </p:nvSpPr>
        <p:spPr bwMode="auto">
          <a:xfrm>
            <a:off x="-138113" y="38100"/>
            <a:ext cx="706438" cy="887413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22" name="Tree"/>
          <p:cNvSpPr>
            <a:spLocks noEditPoints="1" noChangeArrowheads="1"/>
          </p:cNvSpPr>
          <p:nvPr/>
        </p:nvSpPr>
        <p:spPr bwMode="auto">
          <a:xfrm>
            <a:off x="-138113" y="1773238"/>
            <a:ext cx="706438" cy="887412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24" name="Tree"/>
          <p:cNvSpPr>
            <a:spLocks noEditPoints="1" noChangeArrowheads="1"/>
          </p:cNvSpPr>
          <p:nvPr/>
        </p:nvSpPr>
        <p:spPr bwMode="auto">
          <a:xfrm>
            <a:off x="-171450" y="3822700"/>
            <a:ext cx="706438" cy="889000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42" name="Tree"/>
          <p:cNvSpPr>
            <a:spLocks noEditPoints="1" noChangeArrowheads="1"/>
          </p:cNvSpPr>
          <p:nvPr/>
        </p:nvSpPr>
        <p:spPr bwMode="auto">
          <a:xfrm>
            <a:off x="8532813" y="139700"/>
            <a:ext cx="706437" cy="887413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43" name="Tree"/>
          <p:cNvSpPr>
            <a:spLocks noEditPoints="1" noChangeArrowheads="1"/>
          </p:cNvSpPr>
          <p:nvPr/>
        </p:nvSpPr>
        <p:spPr bwMode="auto">
          <a:xfrm>
            <a:off x="8451850" y="2333625"/>
            <a:ext cx="706438" cy="887413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44" name="Tree"/>
          <p:cNvSpPr>
            <a:spLocks noEditPoints="1" noChangeArrowheads="1"/>
          </p:cNvSpPr>
          <p:nvPr/>
        </p:nvSpPr>
        <p:spPr bwMode="auto">
          <a:xfrm>
            <a:off x="8437563" y="4725988"/>
            <a:ext cx="706437" cy="887412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pic>
        <p:nvPicPr>
          <p:cNvPr id="48" name="Рисунок 4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27088" y="-1279525"/>
            <a:ext cx="1054100" cy="131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04063" y="715963"/>
            <a:ext cx="895350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5" name="Рисунок 1"/>
          <p:cNvPicPr>
            <a:picLocks noChangeAspect="1"/>
          </p:cNvPicPr>
          <p:nvPr/>
        </p:nvPicPr>
        <p:blipFill>
          <a:blip r:embed="rId8"/>
          <a:srcRect l="17883" t="1558" r="22263" b="-2"/>
          <a:stretch>
            <a:fillRect/>
          </a:stretch>
        </p:blipFill>
        <p:spPr bwMode="auto">
          <a:xfrm>
            <a:off x="7938" y="1160463"/>
            <a:ext cx="330200" cy="37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6" name="Рисунок 26"/>
          <p:cNvPicPr>
            <a:picLocks noChangeAspect="1"/>
          </p:cNvPicPr>
          <p:nvPr/>
        </p:nvPicPr>
        <p:blipFill>
          <a:blip r:embed="rId8"/>
          <a:srcRect l="17883" t="1558" r="22263" b="-2"/>
          <a:stretch>
            <a:fillRect/>
          </a:stretch>
        </p:blipFill>
        <p:spPr bwMode="auto">
          <a:xfrm>
            <a:off x="238125" y="1336675"/>
            <a:ext cx="330200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7" name="Рисунок 30"/>
          <p:cNvPicPr>
            <a:picLocks noChangeAspect="1"/>
          </p:cNvPicPr>
          <p:nvPr/>
        </p:nvPicPr>
        <p:blipFill>
          <a:blip r:embed="rId8"/>
          <a:srcRect l="17883" t="1558" r="22263" b="-2"/>
          <a:stretch>
            <a:fillRect/>
          </a:stretch>
        </p:blipFill>
        <p:spPr bwMode="auto">
          <a:xfrm>
            <a:off x="-11113" y="1423988"/>
            <a:ext cx="330201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8" name="Рисунок 31"/>
          <p:cNvPicPr>
            <a:picLocks noChangeAspect="1"/>
          </p:cNvPicPr>
          <p:nvPr/>
        </p:nvPicPr>
        <p:blipFill>
          <a:blip r:embed="rId8"/>
          <a:srcRect l="17883" t="1558" r="22263" b="-2"/>
          <a:stretch>
            <a:fillRect/>
          </a:stretch>
        </p:blipFill>
        <p:spPr bwMode="auto">
          <a:xfrm>
            <a:off x="74613" y="3219450"/>
            <a:ext cx="328612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9" name="Рисунок 32"/>
          <p:cNvPicPr>
            <a:picLocks noChangeAspect="1"/>
          </p:cNvPicPr>
          <p:nvPr/>
        </p:nvPicPr>
        <p:blipFill>
          <a:blip r:embed="rId8"/>
          <a:srcRect l="17883" t="1558" r="22263" b="-2"/>
          <a:stretch>
            <a:fillRect/>
          </a:stretch>
        </p:blipFill>
        <p:spPr bwMode="auto">
          <a:xfrm>
            <a:off x="-68263" y="2995613"/>
            <a:ext cx="330201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0" name="Рисунок 33"/>
          <p:cNvPicPr>
            <a:picLocks noChangeAspect="1"/>
          </p:cNvPicPr>
          <p:nvPr/>
        </p:nvPicPr>
        <p:blipFill>
          <a:blip r:embed="rId8"/>
          <a:srcRect l="17883" t="1558" r="22263" b="-2"/>
          <a:stretch>
            <a:fillRect/>
          </a:stretch>
        </p:blipFill>
        <p:spPr bwMode="auto">
          <a:xfrm>
            <a:off x="204788" y="2995613"/>
            <a:ext cx="3302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1" name="Рисунок 34"/>
          <p:cNvPicPr>
            <a:picLocks noChangeAspect="1"/>
          </p:cNvPicPr>
          <p:nvPr/>
        </p:nvPicPr>
        <p:blipFill>
          <a:blip r:embed="rId8"/>
          <a:srcRect l="17883" t="1558" r="22263" b="-2"/>
          <a:stretch>
            <a:fillRect/>
          </a:stretch>
        </p:blipFill>
        <p:spPr bwMode="auto">
          <a:xfrm>
            <a:off x="238125" y="5426075"/>
            <a:ext cx="3302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2" name="Рисунок 35"/>
          <p:cNvPicPr>
            <a:picLocks noChangeAspect="1"/>
          </p:cNvPicPr>
          <p:nvPr/>
        </p:nvPicPr>
        <p:blipFill>
          <a:blip r:embed="rId8"/>
          <a:srcRect l="17883" t="1558" r="22263" b="-2"/>
          <a:stretch>
            <a:fillRect/>
          </a:stretch>
        </p:blipFill>
        <p:spPr bwMode="auto">
          <a:xfrm>
            <a:off x="214313" y="5065713"/>
            <a:ext cx="3302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3" name="Рисунок 36"/>
          <p:cNvPicPr>
            <a:picLocks noChangeAspect="1"/>
          </p:cNvPicPr>
          <p:nvPr/>
        </p:nvPicPr>
        <p:blipFill>
          <a:blip r:embed="rId8"/>
          <a:srcRect l="17883" t="1558" r="22263" b="-2"/>
          <a:stretch>
            <a:fillRect/>
          </a:stretch>
        </p:blipFill>
        <p:spPr bwMode="auto">
          <a:xfrm>
            <a:off x="7938" y="5240338"/>
            <a:ext cx="330200" cy="37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4" name="Рисунок 37"/>
          <p:cNvPicPr>
            <a:picLocks noChangeAspect="1"/>
          </p:cNvPicPr>
          <p:nvPr/>
        </p:nvPicPr>
        <p:blipFill>
          <a:blip r:embed="rId8"/>
          <a:srcRect l="17883" t="1558" r="22263" b="-2"/>
          <a:stretch>
            <a:fillRect/>
          </a:stretch>
        </p:blipFill>
        <p:spPr bwMode="auto">
          <a:xfrm>
            <a:off x="8669338" y="3956050"/>
            <a:ext cx="328612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5" name="Рисунок 38"/>
          <p:cNvPicPr>
            <a:picLocks noChangeAspect="1"/>
          </p:cNvPicPr>
          <p:nvPr/>
        </p:nvPicPr>
        <p:blipFill>
          <a:blip r:embed="rId8"/>
          <a:srcRect l="17883" t="1558" r="22263" b="-2"/>
          <a:stretch>
            <a:fillRect/>
          </a:stretch>
        </p:blipFill>
        <p:spPr bwMode="auto">
          <a:xfrm>
            <a:off x="8574088" y="3705225"/>
            <a:ext cx="3302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6" name="Рисунок 39"/>
          <p:cNvPicPr>
            <a:picLocks noChangeAspect="1"/>
          </p:cNvPicPr>
          <p:nvPr/>
        </p:nvPicPr>
        <p:blipFill>
          <a:blip r:embed="rId8"/>
          <a:srcRect l="17883" t="1558" r="22263" b="-2"/>
          <a:stretch>
            <a:fillRect/>
          </a:stretch>
        </p:blipFill>
        <p:spPr bwMode="auto">
          <a:xfrm>
            <a:off x="8367713" y="3930650"/>
            <a:ext cx="3302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7" name="Рисунок 40"/>
          <p:cNvPicPr>
            <a:picLocks noChangeAspect="1"/>
          </p:cNvPicPr>
          <p:nvPr/>
        </p:nvPicPr>
        <p:blipFill>
          <a:blip r:embed="rId8"/>
          <a:srcRect l="17883" t="1558" r="22263" b="-2"/>
          <a:stretch>
            <a:fillRect/>
          </a:stretch>
        </p:blipFill>
        <p:spPr bwMode="auto">
          <a:xfrm>
            <a:off x="8532813" y="1617663"/>
            <a:ext cx="328612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8" name="Рисунок 48"/>
          <p:cNvPicPr>
            <a:picLocks noChangeAspect="1"/>
          </p:cNvPicPr>
          <p:nvPr/>
        </p:nvPicPr>
        <p:blipFill>
          <a:blip r:embed="rId8"/>
          <a:srcRect l="17883" t="1558" r="22263" b="-2"/>
          <a:stretch>
            <a:fillRect/>
          </a:stretch>
        </p:blipFill>
        <p:spPr bwMode="auto">
          <a:xfrm>
            <a:off x="8640763" y="1350963"/>
            <a:ext cx="330200" cy="37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9" name="Рисунок 49"/>
          <p:cNvPicPr>
            <a:picLocks noChangeAspect="1"/>
          </p:cNvPicPr>
          <p:nvPr/>
        </p:nvPicPr>
        <p:blipFill>
          <a:blip r:embed="rId8"/>
          <a:srcRect l="17883" t="1558" r="22263" b="-2"/>
          <a:stretch>
            <a:fillRect/>
          </a:stretch>
        </p:blipFill>
        <p:spPr bwMode="auto">
          <a:xfrm>
            <a:off x="8412163" y="1350963"/>
            <a:ext cx="330200" cy="37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627313" y="1423988"/>
            <a:ext cx="44767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rgbClr val="002060"/>
                </a:solidFill>
                <a:latin typeface="Times New Roman" pitchFamily="18" charset="0"/>
              </a:rPr>
              <a:t>Отгадай загадку! </a:t>
            </a:r>
            <a:r>
              <a:rPr lang="ru-RU" sz="2400" b="1" i="1">
                <a:solidFill>
                  <a:srgbClr val="FF0000"/>
                </a:solidFill>
                <a:latin typeface="Times New Roman" pitchFamily="18" charset="0"/>
              </a:rPr>
              <a:t>(Что бы проверить ответ, нажми на вопрос)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889488" y="2967335"/>
            <a:ext cx="336502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ТРОТУАР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018 -0.11134 L 0.00834 0.99097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9" y="551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434 0.12639 L -0.00434 -0.99699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618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243 -0.29143 L 0.04479 1.24144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1" y="7664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7.40741E-7 L 0.01267 0.91204 " pathEditMode="relative" rAng="0" ptsTypes="AA">
                                      <p:cBhvr>
                                        <p:cTn id="29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" y="4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0"/>
                            </p:stCondLst>
                            <p:childTnLst>
                              <p:par>
                                <p:cTn id="31" presetID="42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94444E-6 -0.25 L 0.01267 0.96458 " pathEditMode="relative" rAng="0" ptsTypes="AA">
                                      <p:cBhvr>
                                        <p:cTn id="32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" y="60718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AA32C"/>
            </a:gs>
            <a:gs pos="50000">
              <a:srgbClr val="9CB86E"/>
            </a:gs>
            <a:gs pos="100000">
              <a:srgbClr val="156B1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Рисунок 18"/>
          <p:cNvPicPr>
            <a:picLocks noChangeAspect="1"/>
          </p:cNvPicPr>
          <p:nvPr/>
        </p:nvPicPr>
        <p:blipFill>
          <a:blip r:embed="rId2"/>
          <a:srcRect l="17558" t="616" r="20570" b="2498"/>
          <a:stretch>
            <a:fillRect/>
          </a:stretch>
        </p:blipFill>
        <p:spPr bwMode="auto">
          <a:xfrm>
            <a:off x="6484938" y="2898775"/>
            <a:ext cx="482600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AutoShape 13"/>
          <p:cNvSpPr>
            <a:spLocks noChangeArrowheads="1"/>
          </p:cNvSpPr>
          <p:nvPr/>
        </p:nvSpPr>
        <p:spPr bwMode="auto">
          <a:xfrm>
            <a:off x="0" y="0"/>
            <a:ext cx="8839200" cy="6858000"/>
          </a:xfrm>
          <a:prstGeom prst="rtTriangle">
            <a:avLst/>
          </a:prstGeom>
          <a:gradFill rotWithShape="1">
            <a:gsLst>
              <a:gs pos="0">
                <a:srgbClr val="969696"/>
              </a:gs>
              <a:gs pos="100000">
                <a:srgbClr val="454545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Times New Roman" pitchFamily="18" charset="0"/>
            </a:endParaRPr>
          </a:p>
        </p:txBody>
      </p:sp>
      <p:sp>
        <p:nvSpPr>
          <p:cNvPr id="7" name="AutoShape 13"/>
          <p:cNvSpPr>
            <a:spLocks noChangeArrowheads="1"/>
          </p:cNvSpPr>
          <p:nvPr/>
        </p:nvSpPr>
        <p:spPr bwMode="auto">
          <a:xfrm>
            <a:off x="0" y="0"/>
            <a:ext cx="8839200" cy="6858000"/>
          </a:xfrm>
          <a:prstGeom prst="rtTriangle">
            <a:avLst/>
          </a:prstGeom>
          <a:gradFill rotWithShape="1">
            <a:gsLst>
              <a:gs pos="0">
                <a:srgbClr val="969696"/>
              </a:gs>
              <a:gs pos="100000">
                <a:srgbClr val="454545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sysClr val="windowText" lastClr="000000"/>
              </a:solidFill>
              <a:latin typeface="+mn-lt"/>
              <a:cs typeface="+mn-cs"/>
            </a:endParaRPr>
          </a:p>
        </p:txBody>
      </p:sp>
      <p:sp>
        <p:nvSpPr>
          <p:cNvPr id="8" name="Line 15"/>
          <p:cNvSpPr>
            <a:spLocks noChangeShapeType="1"/>
          </p:cNvSpPr>
          <p:nvPr/>
        </p:nvSpPr>
        <p:spPr bwMode="auto">
          <a:xfrm>
            <a:off x="0" y="304800"/>
            <a:ext cx="8382000" cy="655320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/>
          </a:ln>
          <a:effectLst/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sysClr val="windowText" lastClr="000000"/>
              </a:solidFill>
              <a:latin typeface="+mn-lt"/>
              <a:cs typeface="+mn-cs"/>
            </a:endParaRPr>
          </a:p>
        </p:txBody>
      </p:sp>
      <p:sp>
        <p:nvSpPr>
          <p:cNvPr id="9" name="Line 16"/>
          <p:cNvSpPr>
            <a:spLocks noChangeShapeType="1"/>
          </p:cNvSpPr>
          <p:nvPr/>
        </p:nvSpPr>
        <p:spPr bwMode="auto">
          <a:xfrm>
            <a:off x="0" y="4114800"/>
            <a:ext cx="3276600" cy="2743200"/>
          </a:xfrm>
          <a:prstGeom prst="line">
            <a:avLst/>
          </a:prstGeom>
          <a:noFill/>
          <a:ln w="19050">
            <a:solidFill>
              <a:srgbClr val="FFFFFF"/>
            </a:solidFill>
            <a:prstDash val="lgDash"/>
            <a:round/>
            <a:headEnd/>
            <a:tailEnd/>
          </a:ln>
          <a:effectLst/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sysClr val="windowText" lastClr="000000"/>
              </a:solidFill>
              <a:latin typeface="+mn-lt"/>
              <a:cs typeface="+mn-cs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9788" y="2708275"/>
            <a:ext cx="2443162" cy="316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Рисунок 1"/>
          <p:cNvPicPr>
            <a:picLocks noChangeAspect="1"/>
          </p:cNvPicPr>
          <p:nvPr/>
        </p:nvPicPr>
        <p:blipFill>
          <a:blip r:embed="rId4"/>
          <a:srcRect b="33170"/>
          <a:stretch>
            <a:fillRect/>
          </a:stretch>
        </p:blipFill>
        <p:spPr bwMode="auto">
          <a:xfrm>
            <a:off x="2957513" y="1420813"/>
            <a:ext cx="6381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7" name="Рисунок 10"/>
          <p:cNvPicPr>
            <a:picLocks noChangeAspect="1"/>
          </p:cNvPicPr>
          <p:nvPr/>
        </p:nvPicPr>
        <p:blipFill>
          <a:blip r:embed="rId4"/>
          <a:srcRect b="33170"/>
          <a:stretch>
            <a:fillRect/>
          </a:stretch>
        </p:blipFill>
        <p:spPr bwMode="auto">
          <a:xfrm>
            <a:off x="8313738" y="4724400"/>
            <a:ext cx="6381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8" name="Рисунок 11"/>
          <p:cNvPicPr>
            <a:picLocks noChangeAspect="1"/>
          </p:cNvPicPr>
          <p:nvPr/>
        </p:nvPicPr>
        <p:blipFill>
          <a:blip r:embed="rId4"/>
          <a:srcRect b="33170"/>
          <a:stretch>
            <a:fillRect/>
          </a:stretch>
        </p:blipFill>
        <p:spPr bwMode="auto">
          <a:xfrm>
            <a:off x="6875463" y="171450"/>
            <a:ext cx="6381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9" name="Рисунок 12"/>
          <p:cNvPicPr>
            <a:picLocks noChangeAspect="1"/>
          </p:cNvPicPr>
          <p:nvPr/>
        </p:nvPicPr>
        <p:blipFill>
          <a:blip r:embed="rId4"/>
          <a:srcRect b="33170"/>
          <a:stretch>
            <a:fillRect/>
          </a:stretch>
        </p:blipFill>
        <p:spPr bwMode="auto">
          <a:xfrm>
            <a:off x="7583488" y="1444625"/>
            <a:ext cx="6381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0" name="Рисунок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58888" y="20638"/>
            <a:ext cx="571500" cy="56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1" name="Рисунок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13638" y="3581400"/>
            <a:ext cx="571500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2" name="Рисунок 1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2000" y="476250"/>
            <a:ext cx="56991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3" name="Рисунок 1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56125" y="317500"/>
            <a:ext cx="5715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4" name="Рисунок 4"/>
          <p:cNvPicPr>
            <a:picLocks noChangeAspect="1"/>
          </p:cNvPicPr>
          <p:nvPr/>
        </p:nvPicPr>
        <p:blipFill>
          <a:blip r:embed="rId2"/>
          <a:srcRect l="17558" t="616" r="20570" b="2498"/>
          <a:stretch>
            <a:fillRect/>
          </a:stretch>
        </p:blipFill>
        <p:spPr bwMode="auto">
          <a:xfrm>
            <a:off x="5676900" y="1257300"/>
            <a:ext cx="482600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5" name="Рисунок 17"/>
          <p:cNvPicPr>
            <a:picLocks noChangeAspect="1"/>
          </p:cNvPicPr>
          <p:nvPr/>
        </p:nvPicPr>
        <p:blipFill>
          <a:blip r:embed="rId2"/>
          <a:srcRect l="17558" t="616" r="20570" b="2498"/>
          <a:stretch>
            <a:fillRect/>
          </a:stretch>
        </p:blipFill>
        <p:spPr bwMode="auto">
          <a:xfrm>
            <a:off x="1925638" y="703263"/>
            <a:ext cx="482600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6" name="Рисунок 19"/>
          <p:cNvPicPr>
            <a:picLocks noChangeAspect="1"/>
          </p:cNvPicPr>
          <p:nvPr/>
        </p:nvPicPr>
        <p:blipFill>
          <a:blip r:embed="rId2"/>
          <a:srcRect l="17558" t="616" r="20570" b="2498"/>
          <a:stretch>
            <a:fillRect/>
          </a:stretch>
        </p:blipFill>
        <p:spPr bwMode="auto">
          <a:xfrm>
            <a:off x="6954838" y="4775200"/>
            <a:ext cx="481012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://img-fotki.yandex.ru/get/4709/28257045.682/0_72b77_1d055696_L.jpg"/>
          <p:cNvPicPr>
            <a:picLocks noChangeAspect="1" noChangeArrowheads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 bwMode="auto">
          <a:xfrm>
            <a:off x="8084791" y="2898999"/>
            <a:ext cx="989470" cy="1899428"/>
          </a:xfrm>
          <a:prstGeom prst="rect">
            <a:avLst/>
          </a:prstGeom>
          <a:noFill/>
          <a:effectLst>
            <a:reflection stA="3000" endPos="69000" dist="50800" dir="5400000" sy="-100000" algn="bl" rotWithShape="0"/>
          </a:effectLst>
          <a:scene3d>
            <a:camera prst="orthographicFront">
              <a:rot lat="0" lon="10799980" rev="0"/>
            </a:camera>
            <a:lightRig rig="threePt" dir="t"/>
          </a:scene3d>
          <a:extLst/>
        </p:spPr>
      </p:pic>
      <p:sp>
        <p:nvSpPr>
          <p:cNvPr id="22" name="Rectangle 11"/>
          <p:cNvSpPr>
            <a:spLocks noChangeArrowheads="1"/>
          </p:cNvSpPr>
          <p:nvPr/>
        </p:nvSpPr>
        <p:spPr bwMode="auto">
          <a:xfrm>
            <a:off x="4179336" y="2432503"/>
            <a:ext cx="279994" cy="1266946"/>
          </a:xfrm>
          <a:prstGeom prst="rect">
            <a:avLst/>
          </a:prstGeom>
          <a:solidFill>
            <a:schemeClr val="bg2">
              <a:lumMod val="85000"/>
              <a:lumOff val="1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isometricOffAxis1Right"/>
            <a:lightRig rig="threePt" dir="t"/>
          </a:scene3d>
          <a:sp3d>
            <a:bevelT w="95250" h="44450" prst="relaxedInset"/>
            <a:bevelB w="215900" h="209550" prst="coolSlant"/>
          </a:sp3d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3899342" y="109768"/>
            <a:ext cx="839983" cy="2322735"/>
          </a:xfrm>
          <a:prstGeom prst="rect">
            <a:avLst/>
          </a:prstGeom>
          <a:solidFill>
            <a:srgbClr val="C0C0C0"/>
          </a:solidFill>
          <a:ln w="57150" cmpd="thickThin">
            <a:solidFill>
              <a:schemeClr val="bg2">
                <a:lumMod val="85000"/>
                <a:lumOff val="15000"/>
              </a:schemeClr>
            </a:solidFill>
            <a:miter lim="800000"/>
            <a:headEnd/>
            <a:tailEnd/>
          </a:ln>
          <a:effectLst/>
          <a:scene3d>
            <a:camera prst="isometricOffAxis1Right"/>
            <a:lightRig rig="threePt" dir="t"/>
          </a:scene3d>
          <a:sp3d>
            <a:bevelT w="95250" h="44450" prst="relaxedInset"/>
            <a:bevelB w="215900" h="209550" prst="coolSlant"/>
          </a:sp3d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24" name="Oval 6"/>
          <p:cNvSpPr>
            <a:spLocks noChangeArrowheads="1"/>
          </p:cNvSpPr>
          <p:nvPr/>
        </p:nvSpPr>
        <p:spPr bwMode="auto">
          <a:xfrm>
            <a:off x="4081982" y="270545"/>
            <a:ext cx="474703" cy="488619"/>
          </a:xfrm>
          <a:prstGeom prst="ellipse">
            <a:avLst/>
          </a:prstGeom>
          <a:solidFill>
            <a:srgbClr val="FF3300"/>
          </a:solidFill>
          <a:ln w="38100" cmpd="sng">
            <a:solidFill>
              <a:schemeClr val="bg1"/>
            </a:solidFill>
            <a:round/>
            <a:headEnd/>
            <a:tailEnd/>
          </a:ln>
          <a:effectLst/>
          <a:scene3d>
            <a:camera prst="isometricOffAxis1Right"/>
            <a:lightRig rig="threePt" dir="t"/>
          </a:scene3d>
          <a:sp3d>
            <a:bevelT w="95250" h="44450" prst="relaxedInset"/>
            <a:bevelB w="215900" h="209550" prst="coolSlant"/>
          </a:sp3d>
          <a:ex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bg2">
                  <a:lumMod val="50000"/>
                  <a:lumOff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5" name="Oval 7"/>
          <p:cNvSpPr>
            <a:spLocks noChangeArrowheads="1"/>
          </p:cNvSpPr>
          <p:nvPr/>
        </p:nvSpPr>
        <p:spPr bwMode="auto">
          <a:xfrm>
            <a:off x="4081982" y="922635"/>
            <a:ext cx="474703" cy="488619"/>
          </a:xfrm>
          <a:prstGeom prst="ellipse">
            <a:avLst/>
          </a:prstGeom>
          <a:solidFill>
            <a:srgbClr val="FFFF00"/>
          </a:solidFill>
          <a:ln w="38100" cmpd="sng">
            <a:solidFill>
              <a:schemeClr val="bg1"/>
            </a:solidFill>
            <a:round/>
            <a:headEnd/>
            <a:tailEnd/>
          </a:ln>
          <a:effectLst/>
          <a:scene3d>
            <a:camera prst="isometricOffAxis1Right"/>
            <a:lightRig rig="threePt" dir="t"/>
          </a:scene3d>
          <a:sp3d>
            <a:bevelT w="95250" h="44450" prst="relaxedInset"/>
            <a:bevelB w="215900" h="209550" prst="coolSlant"/>
          </a:sp3d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26" name="Oval 8"/>
          <p:cNvSpPr>
            <a:spLocks noChangeArrowheads="1"/>
          </p:cNvSpPr>
          <p:nvPr/>
        </p:nvSpPr>
        <p:spPr bwMode="auto">
          <a:xfrm>
            <a:off x="4081982" y="1615144"/>
            <a:ext cx="474703" cy="488619"/>
          </a:xfrm>
          <a:prstGeom prst="ellipse">
            <a:avLst/>
          </a:prstGeom>
          <a:solidFill>
            <a:srgbClr val="009900"/>
          </a:solidFill>
          <a:ln w="38100" cmpd="sng">
            <a:solidFill>
              <a:schemeClr val="bg1"/>
            </a:solidFill>
            <a:round/>
            <a:headEnd/>
            <a:tailEnd/>
          </a:ln>
          <a:effectLst/>
          <a:scene3d>
            <a:camera prst="isometricOffAxis1Right"/>
            <a:lightRig rig="threePt" dir="t"/>
          </a:scene3d>
          <a:sp3d>
            <a:bevelT w="95250" h="44450" prst="relaxedInset"/>
            <a:bevelB w="215900" h="209550" prst="coolSlant"/>
          </a:sp3d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27" name="Line 10"/>
          <p:cNvSpPr>
            <a:spLocks noChangeShapeType="1"/>
          </p:cNvSpPr>
          <p:nvPr/>
        </p:nvSpPr>
        <p:spPr bwMode="auto">
          <a:xfrm flipH="1">
            <a:off x="4016006" y="3565525"/>
            <a:ext cx="606654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scene3d>
            <a:camera prst="isometricOffAxis1Right"/>
            <a:lightRig rig="threePt" dir="t"/>
          </a:scene3d>
          <a:sp3d>
            <a:bevelT w="95250" h="44450" prst="relaxedInset"/>
            <a:bevelB w="215900" h="209550" prst="coolSlant"/>
          </a:sp3d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grpSp>
        <p:nvGrpSpPr>
          <p:cNvPr id="27674" name="Группа 27"/>
          <p:cNvGrpSpPr>
            <a:grpSpLocks/>
          </p:cNvGrpSpPr>
          <p:nvPr/>
        </p:nvGrpSpPr>
        <p:grpSpPr bwMode="auto">
          <a:xfrm rot="2365867">
            <a:off x="68263" y="2009775"/>
            <a:ext cx="2954337" cy="2813050"/>
            <a:chOff x="2813515" y="1772816"/>
            <a:chExt cx="3509126" cy="4555811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2810432" y="4729338"/>
              <a:ext cx="3509127" cy="5836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2811268" y="5732213"/>
              <a:ext cx="3509127" cy="59647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2811231" y="1773515"/>
              <a:ext cx="3501584" cy="5836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2811467" y="2781827"/>
              <a:ext cx="3501585" cy="5836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2810714" y="3713789"/>
              <a:ext cx="3509126" cy="5836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37" name="Прямоугольник 36"/>
          <p:cNvSpPr/>
          <p:nvPr/>
        </p:nvSpPr>
        <p:spPr>
          <a:xfrm rot="2365867">
            <a:off x="-1100138" y="4662488"/>
            <a:ext cx="2947988" cy="3619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 rot="2365867">
            <a:off x="-1538288" y="5181600"/>
            <a:ext cx="2949576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 rot="2365867">
            <a:off x="-1925638" y="5622925"/>
            <a:ext cx="2952751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641850" y="334963"/>
            <a:ext cx="49911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rgbClr val="002060"/>
                </a:solidFill>
                <a:latin typeface="Times New Roman" pitchFamily="18" charset="0"/>
              </a:rPr>
              <a:t>На дороге не возникнет спор,</a:t>
            </a:r>
          </a:p>
          <a:p>
            <a:r>
              <a:rPr lang="ru-RU" sz="2400" b="1" i="1">
                <a:solidFill>
                  <a:srgbClr val="002060"/>
                </a:solidFill>
                <a:latin typeface="Times New Roman" pitchFamily="18" charset="0"/>
              </a:rPr>
              <a:t>Если вдруг сломался светофор,</a:t>
            </a:r>
            <a:br>
              <a:rPr lang="ru-RU" sz="2400" b="1" i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400" b="1" i="1">
                <a:solidFill>
                  <a:srgbClr val="002060"/>
                </a:solidFill>
                <a:latin typeface="Times New Roman" pitchFamily="18" charset="0"/>
              </a:rPr>
              <a:t>Кто исправит это положение?</a:t>
            </a:r>
          </a:p>
          <a:p>
            <a:r>
              <a:rPr lang="ru-RU" sz="2400" b="1" i="1">
                <a:solidFill>
                  <a:srgbClr val="002060"/>
                </a:solidFill>
                <a:latin typeface="Times New Roman" pitchFamily="18" charset="0"/>
              </a:rPr>
              <a:t>Кто отрегулирует движение?</a:t>
            </a:r>
          </a:p>
          <a:p>
            <a:r>
              <a:rPr lang="ru-RU" sz="2400" b="1" i="1">
                <a:solidFill>
                  <a:srgbClr val="FF0000"/>
                </a:solidFill>
                <a:latin typeface="Times New Roman" pitchFamily="18" charset="0"/>
              </a:rPr>
              <a:t>(Нажми на Незнайку и узнай правильный ответ)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107630" y="5868269"/>
            <a:ext cx="3615709" cy="584775"/>
          </a:xfrm>
          <a:prstGeom prst="rect">
            <a:avLst/>
          </a:prstGeom>
          <a:noFill/>
          <a:ln w="0">
            <a:noFill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РЕГУЛИРОВЩИК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50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50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50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50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50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50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" dur="50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" dur="50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" dur="50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50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" dur="50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2" dur="50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7" presetClass="emph" presetSubtype="0" repeatCount="indefinite" fill="remov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" dur="50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" dur="50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" dur="50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6" grpId="0"/>
      <p:bldP spid="6" grpId="1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D82FF"/>
            </a:gs>
            <a:gs pos="39999">
              <a:srgbClr val="85C2FF"/>
            </a:gs>
            <a:gs pos="100000">
              <a:srgbClr val="A0A0E0"/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Рисунок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52775" y="360363"/>
            <a:ext cx="2636838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Рисунок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32488" y="360363"/>
            <a:ext cx="3136900" cy="208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Рисунок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346075"/>
            <a:ext cx="285750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Остановки общественного транспорта. Автобус, троллейбус, трамвай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0388" y="4441825"/>
            <a:ext cx="99060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TS6b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35825" y="4413250"/>
            <a:ext cx="134302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1303386316_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366963" y="4441825"/>
            <a:ext cx="13906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TS7b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03850" y="4448175"/>
            <a:ext cx="10572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692275" y="2692400"/>
            <a:ext cx="63357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</a:rPr>
              <a:t>Рассмотри картинки. Какой дорожный знак должен применяться в каждой из них?</a:t>
            </a:r>
            <a:r>
              <a:rPr lang="ru-RU" sz="2400" b="1" i="1">
                <a:solidFill>
                  <a:srgbClr val="FF0000"/>
                </a:solidFill>
                <a:latin typeface="Times New Roman" pitchFamily="18" charset="0"/>
              </a:rPr>
              <a:t>( Для проверки правильности нажми на Незнайку)</a:t>
            </a:r>
          </a:p>
        </p:txBody>
      </p:sp>
      <p:pic>
        <p:nvPicPr>
          <p:cNvPr id="28682" name="Рисунок 1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154363" y="5180013"/>
            <a:ext cx="2106612" cy="167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Прямая со стрелкой 13"/>
          <p:cNvCxnSpPr>
            <a:stCxn id="1026" idx="0"/>
          </p:cNvCxnSpPr>
          <p:nvPr/>
        </p:nvCxnSpPr>
        <p:spPr>
          <a:xfrm flipV="1">
            <a:off x="1055688" y="2474913"/>
            <a:ext cx="6445250" cy="1966912"/>
          </a:xfrm>
          <a:prstGeom prst="straightConnector1">
            <a:avLst/>
          </a:prstGeom>
          <a:ln w="317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1029" idx="0"/>
            <a:endCxn id="8" idx="2"/>
          </p:cNvCxnSpPr>
          <p:nvPr/>
        </p:nvCxnSpPr>
        <p:spPr>
          <a:xfrm flipV="1">
            <a:off x="3062288" y="2474913"/>
            <a:ext cx="1408112" cy="1966912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1027" idx="0"/>
            <a:endCxn id="10" idx="2"/>
          </p:cNvCxnSpPr>
          <p:nvPr/>
        </p:nvCxnSpPr>
        <p:spPr>
          <a:xfrm flipH="1" flipV="1">
            <a:off x="1536700" y="2460625"/>
            <a:ext cx="6370638" cy="1952625"/>
          </a:xfrm>
          <a:prstGeom prst="straightConnector1">
            <a:avLst/>
          </a:prstGeom>
          <a:ln w="34925">
            <a:solidFill>
              <a:srgbClr val="2DF33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0000"/>
            </a:gs>
            <a:gs pos="35001">
              <a:srgbClr val="FFC000"/>
            </a:gs>
            <a:gs pos="64999">
              <a:srgbClr val="FFD44F"/>
            </a:gs>
            <a:gs pos="98000">
              <a:srgbClr val="00B050"/>
            </a:gs>
            <a:gs pos="100000">
              <a:srgbClr val="00B0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 t="9547"/>
          <a:stretch>
            <a:fillRect/>
          </a:stretch>
        </p:blipFill>
        <p:spPr bwMode="auto">
          <a:xfrm>
            <a:off x="2916238" y="2492375"/>
            <a:ext cx="3930650" cy="450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155329" y="260648"/>
            <a:ext cx="6977358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D82FF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+mn-cs"/>
              </a:rPr>
              <a:t>Будьте внимательны!</a:t>
            </a:r>
            <a:br>
              <a:rPr lang="ru-RU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D82FF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+mn-cs"/>
              </a:rPr>
            </a:br>
            <a:r>
              <a:rPr lang="ru-RU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D82FF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+mn-cs"/>
              </a:rPr>
              <a:t>До встречи, друзья!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400"/>
                            </p:stCondLst>
                            <p:childTnLst>
                              <p:par>
                                <p:cTn id="12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0000"/>
            </a:gs>
            <a:gs pos="36000">
              <a:srgbClr val="FFC000"/>
            </a:gs>
            <a:gs pos="67000">
              <a:srgbClr val="FFFF00"/>
            </a:gs>
            <a:gs pos="100000">
              <a:srgbClr val="92D050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8775" y="6350"/>
            <a:ext cx="8496300" cy="67405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dirty="0">
                <a:solidFill>
                  <a:srgbClr val="F9070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Пояснительная записка:</a:t>
            </a:r>
            <a:r>
              <a:rPr lang="ru-RU" sz="2000" dirty="0">
                <a:solidFill>
                  <a:srgbClr val="000000"/>
                </a:solidFill>
                <a:latin typeface="Book Antiqua" pitchFamily="18" charset="0"/>
              </a:rPr>
              <a:t>  </a:t>
            </a:r>
            <a:endParaRPr lang="ru-RU" sz="2000" dirty="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defRPr/>
            </a:pPr>
            <a:r>
              <a:rPr lang="ru-RU" sz="2000" b="1" dirty="0">
                <a:solidFill>
                  <a:srgbClr val="000000"/>
                </a:solidFill>
              </a:rPr>
              <a:t>    </a:t>
            </a:r>
            <a:r>
              <a:rPr lang="ru-RU" b="1" i="1" dirty="0">
                <a:solidFill>
                  <a:srgbClr val="000000"/>
                </a:solidFill>
              </a:rPr>
              <a:t>В современном обществе сохранение и укрепление здоровья детей является самой главной задачей. Конечно, физическая культура, подвижные игры, закаливание, а также соблюдение режима – это очень важные элементы </a:t>
            </a:r>
            <a:r>
              <a:rPr lang="ru-RU" b="1" i="1" dirty="0" err="1">
                <a:solidFill>
                  <a:srgbClr val="000000"/>
                </a:solidFill>
              </a:rPr>
              <a:t>здоровьесбережения</a:t>
            </a:r>
            <a:r>
              <a:rPr lang="ru-RU" b="1" i="1" dirty="0">
                <a:solidFill>
                  <a:srgbClr val="000000"/>
                </a:solidFill>
              </a:rPr>
              <a:t>. Но для создания целостной системы не мало важным является формирование у воспитанников навыков безопасного поведения на улице, точнее соблюдения правил дорожного движения.</a:t>
            </a:r>
          </a:p>
          <a:p>
            <a:pPr>
              <a:spcBef>
                <a:spcPct val="50000"/>
              </a:spcBef>
              <a:defRPr/>
            </a:pPr>
            <a:r>
              <a:rPr lang="ru-RU" b="1" i="1" dirty="0">
                <a:solidFill>
                  <a:srgbClr val="000000"/>
                </a:solidFill>
              </a:rPr>
              <a:t>   Ведь</a:t>
            </a:r>
            <a:r>
              <a:rPr lang="ru-RU" b="1" i="1" dirty="0">
                <a:solidFill>
                  <a:srgbClr val="000000"/>
                </a:solidFill>
                <a:latin typeface="Book Antiqua" pitchFamily="18" charset="0"/>
              </a:rPr>
              <a:t> главная ценность челове</a:t>
            </a:r>
            <a:r>
              <a:rPr lang="ru-RU" b="1" i="1" dirty="0">
                <a:solidFill>
                  <a:srgbClr val="000000"/>
                </a:solidFill>
              </a:rPr>
              <a:t>ка – это его жизнь</a:t>
            </a:r>
            <a:r>
              <a:rPr lang="ru-RU" b="1" i="1" dirty="0">
                <a:solidFill>
                  <a:srgbClr val="000000"/>
                </a:solidFill>
                <a:latin typeface="Book Antiqua" pitchFamily="18" charset="0"/>
              </a:rPr>
              <a:t>.   Предупреждение детского травматизма </a:t>
            </a:r>
            <a:r>
              <a:rPr lang="ru-RU" b="1" i="1" dirty="0">
                <a:solidFill>
                  <a:srgbClr val="000000"/>
                </a:solidFill>
              </a:rPr>
              <a:t> и даже смерти</a:t>
            </a:r>
            <a:r>
              <a:rPr lang="ru-RU" b="1" i="1" dirty="0">
                <a:solidFill>
                  <a:srgbClr val="000000"/>
                </a:solidFill>
                <a:latin typeface="Book Antiqua" pitchFamily="18" charset="0"/>
              </a:rPr>
              <a:t>– одна из самых актуальных проблем современности. </a:t>
            </a:r>
            <a:endParaRPr lang="ru-RU" b="1" i="1" dirty="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  <a:defRPr/>
            </a:pPr>
            <a:r>
              <a:rPr lang="ru-RU" b="1" i="1" dirty="0">
                <a:solidFill>
                  <a:srgbClr val="000000"/>
                </a:solidFill>
                <a:latin typeface="Book Antiqua" pitchFamily="18" charset="0"/>
              </a:rPr>
              <a:t>   Обучение </a:t>
            </a:r>
            <a:r>
              <a:rPr lang="ru-RU" b="1" i="1" dirty="0">
                <a:solidFill>
                  <a:srgbClr val="000000"/>
                </a:solidFill>
              </a:rPr>
              <a:t>детей</a:t>
            </a:r>
            <a:r>
              <a:rPr lang="ru-RU" b="1" i="1" dirty="0">
                <a:solidFill>
                  <a:srgbClr val="000000"/>
                </a:solidFill>
                <a:latin typeface="Book Antiqua" pitchFamily="18" charset="0"/>
              </a:rPr>
              <a:t> основам безопасного поведения на дорогах </a:t>
            </a:r>
            <a:r>
              <a:rPr lang="ru-RU" b="1" i="1" dirty="0">
                <a:solidFill>
                  <a:srgbClr val="000000"/>
                </a:solidFill>
              </a:rPr>
              <a:t>с дошкольного возраста – вот решение!!! </a:t>
            </a:r>
            <a:r>
              <a:rPr lang="ru-RU" b="1" i="1" dirty="0">
                <a:solidFill>
                  <a:srgbClr val="000000"/>
                </a:solidFill>
                <a:latin typeface="Book Antiqua" pitchFamily="18" charset="0"/>
              </a:rPr>
              <a:t> Мы должны создавать безопасные условия жизнедеятельности детей, сформировать навыки безопасного поведения и умения предвидеть последствия опасных развлечений. </a:t>
            </a:r>
            <a:r>
              <a:rPr lang="ru-RU" b="1" i="1" dirty="0">
                <a:solidFill>
                  <a:srgbClr val="000000"/>
                </a:solidFill>
              </a:rPr>
              <a:t> </a:t>
            </a:r>
            <a:r>
              <a:rPr lang="ru-RU" b="1" i="1" dirty="0">
                <a:solidFill>
                  <a:srgbClr val="000000"/>
                </a:solidFill>
                <a:latin typeface="Book Antiqua" pitchFamily="18" charset="0"/>
              </a:rPr>
              <a:t>В этом нам поможет игра!!! Ведь через игру ребенок может примерить на  себя все роли, оказаться в различных обстоятельствах и ситуациях. Мы сегодня представляем обучающую игру с использованием информационно - коммуникативных технологий. Такая игра вызывает огромный интерес у детей, движение и мультипликация привлекает внимание</a:t>
            </a:r>
            <a:r>
              <a:rPr lang="ru-RU" b="1" i="1" dirty="0">
                <a:solidFill>
                  <a:srgbClr val="000000"/>
                </a:solidFill>
              </a:rPr>
              <a:t>, а значит повышает уровень</a:t>
            </a:r>
            <a:r>
              <a:rPr lang="ru-RU" b="1" dirty="0">
                <a:solidFill>
                  <a:srgbClr val="000000"/>
                </a:solidFill>
              </a:rPr>
              <a:t> воспитательного и образовательного процессов.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0000"/>
            </a:gs>
            <a:gs pos="34000">
              <a:srgbClr val="FFC000"/>
            </a:gs>
            <a:gs pos="64000">
              <a:srgbClr val="FFFF00"/>
            </a:gs>
            <a:gs pos="89999">
              <a:srgbClr val="2DF336"/>
            </a:gs>
            <a:gs pos="100000">
              <a:srgbClr val="2DF33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539750" y="188913"/>
            <a:ext cx="8066088" cy="681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Цель игры:</a:t>
            </a:r>
            <a:r>
              <a:rPr lang="ru-RU" sz="2000" b="1" i="1" dirty="0">
                <a:solidFill>
                  <a:srgbClr val="000000"/>
                </a:solidFill>
                <a:latin typeface="Book Antiqua" pitchFamily="18" charset="0"/>
              </a:rPr>
              <a:t>  </a:t>
            </a:r>
            <a:r>
              <a:rPr lang="ru-RU" b="1" i="1" dirty="0">
                <a:solidFill>
                  <a:srgbClr val="000000"/>
                </a:solidFill>
                <a:latin typeface="Book Antiqua" pitchFamily="18" charset="0"/>
              </a:rPr>
              <a:t>Формировать у дошкольников устойчивые навыки соблюдения и выполнения правил дорожного движения.</a:t>
            </a:r>
          </a:p>
          <a:p>
            <a:pPr>
              <a:spcBef>
                <a:spcPct val="50000"/>
              </a:spcBef>
              <a:defRPr/>
            </a:pP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Задачи игры:</a:t>
            </a:r>
            <a:r>
              <a:rPr lang="ru-RU" sz="2400" b="1" i="1" dirty="0">
                <a:solidFill>
                  <a:srgbClr val="FF0000"/>
                </a:solidFill>
                <a:latin typeface="Book Antiqua" pitchFamily="18" charset="0"/>
              </a:rPr>
              <a:t> </a:t>
            </a:r>
          </a:p>
          <a:p>
            <a:pPr>
              <a:spcBef>
                <a:spcPct val="50000"/>
              </a:spcBef>
              <a:buFont typeface="Arial" charset="0"/>
              <a:buChar char="•"/>
              <a:defRPr/>
            </a:pPr>
            <a:r>
              <a:rPr lang="ru-RU" sz="2000" b="1" i="1" dirty="0">
                <a:solidFill>
                  <a:srgbClr val="000000"/>
                </a:solidFill>
                <a:latin typeface="Book Antiqua" pitchFamily="18" charset="0"/>
              </a:rPr>
              <a:t> </a:t>
            </a:r>
            <a:r>
              <a:rPr lang="ru-RU" b="1" i="1" dirty="0">
                <a:solidFill>
                  <a:srgbClr val="000000"/>
                </a:solidFill>
                <a:latin typeface="Book Antiqua" pitchFamily="18" charset="0"/>
              </a:rPr>
              <a:t>Закреплять знания детей о правилах дорожного движения и поведения на улице;</a:t>
            </a:r>
          </a:p>
          <a:p>
            <a:pPr>
              <a:spcBef>
                <a:spcPct val="50000"/>
              </a:spcBef>
              <a:buFont typeface="Arial" charset="0"/>
              <a:buChar char="•"/>
              <a:defRPr/>
            </a:pPr>
            <a:r>
              <a:rPr lang="ru-RU" b="1" i="1" dirty="0">
                <a:solidFill>
                  <a:srgbClr val="000000"/>
                </a:solidFill>
                <a:latin typeface="Book Antiqua" pitchFamily="18" charset="0"/>
              </a:rPr>
              <a:t>Расширять знания о светофоре, который регулирует движения на дороге;</a:t>
            </a:r>
          </a:p>
          <a:p>
            <a:pPr>
              <a:spcBef>
                <a:spcPct val="50000"/>
              </a:spcBef>
              <a:buFont typeface="Arial" charset="0"/>
              <a:buChar char="•"/>
              <a:defRPr/>
            </a:pPr>
            <a:r>
              <a:rPr lang="ru-RU" b="1" i="1" dirty="0">
                <a:solidFill>
                  <a:srgbClr val="000000"/>
                </a:solidFill>
                <a:latin typeface="Book Antiqua" pitchFamily="18" charset="0"/>
              </a:rPr>
              <a:t>Продолжать знакомить детей с дорожными знаками: «Пешеходный переход», «Остановка общественного транспорта», «Подземный пешеходный переход». «Пункт медицинской помощи»</a:t>
            </a:r>
          </a:p>
          <a:p>
            <a:pPr>
              <a:spcBef>
                <a:spcPct val="50000"/>
              </a:spcBef>
              <a:defRPr/>
            </a:pPr>
            <a:r>
              <a:rPr lang="ru-RU" sz="2400" b="1" i="1" dirty="0">
                <a:solidFill>
                  <a:srgbClr val="F9070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Оборудование:</a:t>
            </a:r>
            <a:r>
              <a:rPr lang="ru-RU" sz="2000" b="1" i="1" dirty="0">
                <a:solidFill>
                  <a:srgbClr val="F90707"/>
                </a:solidFill>
                <a:latin typeface="Book Antiqua" pitchFamily="18" charset="0"/>
              </a:rPr>
              <a:t> </a:t>
            </a:r>
            <a:r>
              <a:rPr lang="ru-RU" b="1" i="1" dirty="0">
                <a:solidFill>
                  <a:prstClr val="black"/>
                </a:solidFill>
                <a:latin typeface="Book Antiqua" pitchFamily="18" charset="0"/>
              </a:rPr>
              <a:t>ноутбук, проектор, </a:t>
            </a:r>
            <a:r>
              <a:rPr lang="ru-RU" b="1" i="1" dirty="0" err="1">
                <a:solidFill>
                  <a:prstClr val="black"/>
                </a:solidFill>
                <a:latin typeface="Book Antiqua" pitchFamily="18" charset="0"/>
              </a:rPr>
              <a:t>мультимедийная</a:t>
            </a:r>
            <a:r>
              <a:rPr lang="ru-RU" b="1" i="1" dirty="0">
                <a:solidFill>
                  <a:prstClr val="black"/>
                </a:solidFill>
                <a:latin typeface="Book Antiqua" pitchFamily="18" charset="0"/>
              </a:rPr>
              <a:t> доска.</a:t>
            </a:r>
          </a:p>
          <a:p>
            <a:pPr>
              <a:spcBef>
                <a:spcPct val="50000"/>
              </a:spcBef>
              <a:defRPr/>
            </a:pP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Форма проведения игры:</a:t>
            </a:r>
            <a:r>
              <a:rPr lang="ru-RU" sz="2000" b="1" i="1" dirty="0">
                <a:solidFill>
                  <a:srgbClr val="F90707"/>
                </a:solidFill>
                <a:latin typeface="Book Antiqua" pitchFamily="18" charset="0"/>
              </a:rPr>
              <a:t> </a:t>
            </a:r>
            <a:r>
              <a:rPr lang="ru-RU" b="1" i="1" dirty="0">
                <a:solidFill>
                  <a:prstClr val="black"/>
                </a:solidFill>
                <a:latin typeface="Book Antiqua" pitchFamily="18" charset="0"/>
              </a:rPr>
              <a:t>индивидуальная работа взрослого с ребенком.</a:t>
            </a:r>
          </a:p>
          <a:p>
            <a:pPr>
              <a:spcBef>
                <a:spcPct val="50000"/>
              </a:spcBef>
              <a:defRPr/>
            </a:pPr>
            <a:r>
              <a:rPr lang="ru-R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Правила игры:</a:t>
            </a:r>
            <a:r>
              <a:rPr lang="ru-RU" sz="2000" b="1" i="1" dirty="0">
                <a:solidFill>
                  <a:srgbClr val="F90707"/>
                </a:solidFill>
                <a:latin typeface="Book Antiqua" pitchFamily="18" charset="0"/>
              </a:rPr>
              <a:t> </a:t>
            </a:r>
            <a:r>
              <a:rPr lang="ru-RU" b="1" i="1" dirty="0">
                <a:solidFill>
                  <a:prstClr val="black"/>
                </a:solidFill>
                <a:latin typeface="Book Antiqua" pitchFamily="18" charset="0"/>
              </a:rPr>
              <a:t>решать проблемные ситуации, которые возникают в ходе игры, щелкать мышкой по указанию в комментариях. </a:t>
            </a:r>
          </a:p>
          <a:p>
            <a:pPr>
              <a:spcBef>
                <a:spcPct val="50000"/>
              </a:spcBef>
              <a:defRPr/>
            </a:pPr>
            <a:endParaRPr lang="ru-RU" b="1" i="1" dirty="0">
              <a:solidFill>
                <a:prstClr val="black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8000">
              <a:srgbClr val="FFC000"/>
            </a:gs>
            <a:gs pos="38800">
              <a:srgbClr val="FFC000"/>
            </a:gs>
            <a:gs pos="0">
              <a:srgbClr val="FF0000"/>
            </a:gs>
            <a:gs pos="100000">
              <a:srgbClr val="2DF336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0" y="260350"/>
            <a:ext cx="8964613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i="1">
                <a:solidFill>
                  <a:schemeClr val="bg1"/>
                </a:solidFill>
                <a:latin typeface="Book Antiqua" pitchFamily="18" charset="0"/>
              </a:rPr>
              <a:t>Ход игры:</a:t>
            </a:r>
          </a:p>
          <a:p>
            <a:pPr>
              <a:spcBef>
                <a:spcPct val="50000"/>
              </a:spcBef>
            </a:pPr>
            <a:r>
              <a:rPr lang="ru-RU" sz="2000" b="1" i="1">
                <a:solidFill>
                  <a:srgbClr val="F90707"/>
                </a:solidFill>
                <a:latin typeface="Book Antiqua" pitchFamily="18" charset="0"/>
              </a:rPr>
              <a:t>1 слайд игры: </a:t>
            </a:r>
            <a:r>
              <a:rPr lang="ru-RU" b="1">
                <a:solidFill>
                  <a:schemeClr val="bg1"/>
                </a:solidFill>
                <a:latin typeface="Book Antiqua" pitchFamily="18" charset="0"/>
              </a:rPr>
              <a:t>Напутствие.</a:t>
            </a:r>
          </a:p>
          <a:p>
            <a:pPr>
              <a:spcBef>
                <a:spcPct val="50000"/>
              </a:spcBef>
            </a:pPr>
            <a:r>
              <a:rPr lang="ru-RU" sz="2000" b="1" i="1">
                <a:solidFill>
                  <a:srgbClr val="F90707"/>
                </a:solidFill>
                <a:latin typeface="Book Antiqua" pitchFamily="18" charset="0"/>
              </a:rPr>
              <a:t>2-4 слайды игры</a:t>
            </a:r>
            <a:r>
              <a:rPr lang="ru-RU" sz="2000" b="1">
                <a:solidFill>
                  <a:srgbClr val="F90707"/>
                </a:solidFill>
                <a:latin typeface="Book Antiqua" pitchFamily="18" charset="0"/>
              </a:rPr>
              <a:t>: </a:t>
            </a:r>
            <a:r>
              <a:rPr lang="ru-RU" b="1">
                <a:solidFill>
                  <a:schemeClr val="bg1"/>
                </a:solidFill>
                <a:latin typeface="Book Antiqua" pitchFamily="18" charset="0"/>
              </a:rPr>
              <a:t>Педагог читает вопрос в стихах. Выслушивает ответ ребенка, затем педагог или ребенок нажимает на соответствующий свет светофора.</a:t>
            </a:r>
          </a:p>
          <a:p>
            <a:pPr>
              <a:spcBef>
                <a:spcPct val="50000"/>
              </a:spcBef>
            </a:pPr>
            <a:r>
              <a:rPr lang="ru-RU" sz="2000" b="1" i="1">
                <a:solidFill>
                  <a:srgbClr val="F90707"/>
                </a:solidFill>
                <a:latin typeface="Book Antiqua" pitchFamily="18" charset="0"/>
              </a:rPr>
              <a:t>5- 9 слайды игры: </a:t>
            </a:r>
            <a:r>
              <a:rPr lang="ru-RU" b="1">
                <a:solidFill>
                  <a:schemeClr val="bg1"/>
                </a:solidFill>
                <a:latin typeface="Book Antiqua" pitchFamily="18" charset="0"/>
              </a:rPr>
              <a:t>Педагог читает вопрос и просит ребенка ответить , затем он нажимает на Незнайку и ребенок видит правильное действие персонажа. Затем педагог читает стихотворение подтверждающее правильность ответа.</a:t>
            </a:r>
          </a:p>
          <a:p>
            <a:pPr>
              <a:spcBef>
                <a:spcPct val="50000"/>
              </a:spcBef>
            </a:pPr>
            <a:r>
              <a:rPr lang="ru-RU" sz="2000" b="1" i="1">
                <a:solidFill>
                  <a:srgbClr val="F90707"/>
                </a:solidFill>
                <a:latin typeface="Book Antiqua" pitchFamily="18" charset="0"/>
              </a:rPr>
              <a:t>10 слайд игры: </a:t>
            </a:r>
            <a:r>
              <a:rPr lang="ru-RU" b="1">
                <a:solidFill>
                  <a:schemeClr val="bg1"/>
                </a:solidFill>
                <a:latin typeface="Book Antiqua" pitchFamily="18" charset="0"/>
              </a:rPr>
              <a:t>Педагог просит отгадать загадку! Затем ребенок или взрослый нажимает на знак </a:t>
            </a:r>
            <a:r>
              <a:rPr lang="ru-RU" b="1">
                <a:solidFill>
                  <a:srgbClr val="F90707"/>
                </a:solidFill>
                <a:latin typeface="Book Antiqua" pitchFamily="18" charset="0"/>
              </a:rPr>
              <a:t>«?» </a:t>
            </a:r>
            <a:r>
              <a:rPr lang="ru-RU" b="1">
                <a:solidFill>
                  <a:schemeClr val="bg1"/>
                </a:solidFill>
                <a:latin typeface="Book Antiqua" pitchFamily="18" charset="0"/>
              </a:rPr>
              <a:t>, после чего появляется отгадка.</a:t>
            </a:r>
          </a:p>
          <a:p>
            <a:pPr>
              <a:spcBef>
                <a:spcPct val="50000"/>
              </a:spcBef>
            </a:pPr>
            <a:r>
              <a:rPr lang="ru-RU" sz="2000" b="1" i="1">
                <a:solidFill>
                  <a:srgbClr val="F90707"/>
                </a:solidFill>
                <a:latin typeface="Book Antiqua" pitchFamily="18" charset="0"/>
              </a:rPr>
              <a:t>11 слайд игры: </a:t>
            </a:r>
            <a:r>
              <a:rPr lang="ru-RU" b="1">
                <a:solidFill>
                  <a:schemeClr val="bg1"/>
                </a:solidFill>
                <a:latin typeface="Book Antiqua" pitchFamily="18" charset="0"/>
              </a:rPr>
              <a:t>Педагог просит отгадать загадку! Затем нажимают на Незнайку и появляется отгадка.</a:t>
            </a:r>
          </a:p>
          <a:p>
            <a:pPr>
              <a:spcBef>
                <a:spcPct val="50000"/>
              </a:spcBef>
            </a:pPr>
            <a:r>
              <a:rPr lang="ru-RU" sz="2000" b="1" i="1">
                <a:solidFill>
                  <a:srgbClr val="F90707"/>
                </a:solidFill>
                <a:latin typeface="Book Antiqua" pitchFamily="18" charset="0"/>
              </a:rPr>
              <a:t>12 слайд игры: </a:t>
            </a:r>
            <a:r>
              <a:rPr lang="ru-RU" b="1">
                <a:solidFill>
                  <a:schemeClr val="bg1"/>
                </a:solidFill>
                <a:latin typeface="Book Antiqua" pitchFamily="18" charset="0"/>
              </a:rPr>
              <a:t>Педагог просит ребенка назвать дорожные  знаки, затем рассмотреть картинки поочередно, выбрать сначала нужный знак для первой картинки, затем кликнуть мышкой на него. Потом для второй и для третьей. 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9" name="Группа 60"/>
          <p:cNvGrpSpPr>
            <a:grpSpLocks/>
          </p:cNvGrpSpPr>
          <p:nvPr/>
        </p:nvGrpSpPr>
        <p:grpSpPr bwMode="auto">
          <a:xfrm>
            <a:off x="0" y="0"/>
            <a:ext cx="9144000" cy="6524625"/>
            <a:chOff x="0" y="0"/>
            <a:chExt cx="9144000" cy="6525344"/>
          </a:xfrm>
        </p:grpSpPr>
        <p:sp>
          <p:nvSpPr>
            <p:cNvPr id="17415" name="Rectangle 5"/>
            <p:cNvSpPr>
              <a:spLocks noChangeArrowheads="1"/>
            </p:cNvSpPr>
            <p:nvPr/>
          </p:nvSpPr>
          <p:spPr bwMode="auto">
            <a:xfrm>
              <a:off x="0" y="2830270"/>
              <a:ext cx="9144000" cy="2044084"/>
            </a:xfrm>
            <a:prstGeom prst="rect">
              <a:avLst/>
            </a:prstGeom>
            <a:gradFill rotWithShape="1">
              <a:gsLst>
                <a:gs pos="0">
                  <a:srgbClr val="C0C0C0"/>
                </a:gs>
                <a:gs pos="100000">
                  <a:schemeClr val="bg2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16" name="Rectangle 7"/>
            <p:cNvSpPr>
              <a:spLocks noChangeArrowheads="1"/>
            </p:cNvSpPr>
            <p:nvPr/>
          </p:nvSpPr>
          <p:spPr bwMode="auto">
            <a:xfrm>
              <a:off x="3429000" y="0"/>
              <a:ext cx="2133600" cy="2830270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17" name="Rectangle 9"/>
            <p:cNvSpPr>
              <a:spLocks noChangeArrowheads="1"/>
            </p:cNvSpPr>
            <p:nvPr/>
          </p:nvSpPr>
          <p:spPr bwMode="auto">
            <a:xfrm>
              <a:off x="1524000" y="2908888"/>
              <a:ext cx="1066800" cy="1572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18" name="Rectangle 10"/>
            <p:cNvSpPr>
              <a:spLocks noChangeArrowheads="1"/>
            </p:cNvSpPr>
            <p:nvPr/>
          </p:nvSpPr>
          <p:spPr bwMode="auto">
            <a:xfrm>
              <a:off x="1524000" y="3301981"/>
              <a:ext cx="1066800" cy="1572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19" name="Rectangle 11"/>
            <p:cNvSpPr>
              <a:spLocks noChangeArrowheads="1"/>
            </p:cNvSpPr>
            <p:nvPr/>
          </p:nvSpPr>
          <p:spPr bwMode="auto">
            <a:xfrm>
              <a:off x="1524000" y="4088167"/>
              <a:ext cx="1066800" cy="1572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20" name="Rectangle 12"/>
            <p:cNvSpPr>
              <a:spLocks noChangeArrowheads="1"/>
            </p:cNvSpPr>
            <p:nvPr/>
          </p:nvSpPr>
          <p:spPr bwMode="auto">
            <a:xfrm>
              <a:off x="1524000" y="3695074"/>
              <a:ext cx="1066800" cy="1572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21" name="Rectangle 13"/>
            <p:cNvSpPr>
              <a:spLocks noChangeArrowheads="1"/>
            </p:cNvSpPr>
            <p:nvPr/>
          </p:nvSpPr>
          <p:spPr bwMode="auto">
            <a:xfrm>
              <a:off x="1524000" y="4481260"/>
              <a:ext cx="1066800" cy="1572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22" name="Rectangle 14"/>
            <p:cNvSpPr>
              <a:spLocks noChangeArrowheads="1"/>
            </p:cNvSpPr>
            <p:nvPr/>
          </p:nvSpPr>
          <p:spPr bwMode="auto">
            <a:xfrm>
              <a:off x="6629400" y="2908888"/>
              <a:ext cx="1066800" cy="1572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23" name="Rectangle 16"/>
            <p:cNvSpPr>
              <a:spLocks noChangeArrowheads="1"/>
            </p:cNvSpPr>
            <p:nvPr/>
          </p:nvSpPr>
          <p:spPr bwMode="auto">
            <a:xfrm rot="5400000">
              <a:off x="3107270" y="5898814"/>
              <a:ext cx="1100660" cy="152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24" name="Rectangle 17"/>
            <p:cNvSpPr>
              <a:spLocks noChangeArrowheads="1"/>
            </p:cNvSpPr>
            <p:nvPr/>
          </p:nvSpPr>
          <p:spPr bwMode="auto">
            <a:xfrm rot="5400000">
              <a:off x="3869270" y="5898814"/>
              <a:ext cx="1100660" cy="152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25" name="Rectangle 18"/>
            <p:cNvSpPr>
              <a:spLocks noChangeArrowheads="1"/>
            </p:cNvSpPr>
            <p:nvPr/>
          </p:nvSpPr>
          <p:spPr bwMode="auto">
            <a:xfrm rot="5400000">
              <a:off x="4250270" y="5898814"/>
              <a:ext cx="1100660" cy="152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26" name="Rectangle 19"/>
            <p:cNvSpPr>
              <a:spLocks noChangeArrowheads="1"/>
            </p:cNvSpPr>
            <p:nvPr/>
          </p:nvSpPr>
          <p:spPr bwMode="auto">
            <a:xfrm rot="5400000">
              <a:off x="4631270" y="5898814"/>
              <a:ext cx="1100660" cy="152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27" name="Rectangle 20"/>
            <p:cNvSpPr>
              <a:spLocks noChangeArrowheads="1"/>
            </p:cNvSpPr>
            <p:nvPr/>
          </p:nvSpPr>
          <p:spPr bwMode="auto">
            <a:xfrm rot="5400000">
              <a:off x="3488270" y="5898814"/>
              <a:ext cx="1100660" cy="152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28" name="Rectangle 21"/>
            <p:cNvSpPr>
              <a:spLocks noChangeArrowheads="1"/>
            </p:cNvSpPr>
            <p:nvPr/>
          </p:nvSpPr>
          <p:spPr bwMode="auto">
            <a:xfrm>
              <a:off x="6629400" y="3301981"/>
              <a:ext cx="1066800" cy="1572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29" name="Rectangle 22"/>
            <p:cNvSpPr>
              <a:spLocks noChangeArrowheads="1"/>
            </p:cNvSpPr>
            <p:nvPr/>
          </p:nvSpPr>
          <p:spPr bwMode="auto">
            <a:xfrm>
              <a:off x="6629400" y="3695074"/>
              <a:ext cx="1066800" cy="1572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30" name="Rectangle 23"/>
            <p:cNvSpPr>
              <a:spLocks noChangeArrowheads="1"/>
            </p:cNvSpPr>
            <p:nvPr/>
          </p:nvSpPr>
          <p:spPr bwMode="auto">
            <a:xfrm>
              <a:off x="6629400" y="4166786"/>
              <a:ext cx="1066800" cy="1572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31" name="Rectangle 24"/>
            <p:cNvSpPr>
              <a:spLocks noChangeArrowheads="1"/>
            </p:cNvSpPr>
            <p:nvPr/>
          </p:nvSpPr>
          <p:spPr bwMode="auto">
            <a:xfrm>
              <a:off x="6629400" y="4559879"/>
              <a:ext cx="1066800" cy="1572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pic>
          <p:nvPicPr>
            <p:cNvPr id="17432" name="Picture 25" descr="stoplight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95600" y="2122702"/>
              <a:ext cx="498475" cy="70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33" name="Picture 26" descr="stoplight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562600" y="2122702"/>
              <a:ext cx="498475" cy="70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34" name="Picture 27" descr="stoplight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895600" y="4874353"/>
              <a:ext cx="498475" cy="70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35" name="Picture 28" descr="stoplight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562600" y="4874353"/>
              <a:ext cx="498475" cy="707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436" name="Rectangle 29"/>
            <p:cNvSpPr>
              <a:spLocks noChangeArrowheads="1"/>
            </p:cNvSpPr>
            <p:nvPr/>
          </p:nvSpPr>
          <p:spPr bwMode="auto">
            <a:xfrm rot="5400000">
              <a:off x="3107270" y="1574791"/>
              <a:ext cx="1100660" cy="152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37" name="Rectangle 30"/>
            <p:cNvSpPr>
              <a:spLocks noChangeArrowheads="1"/>
            </p:cNvSpPr>
            <p:nvPr/>
          </p:nvSpPr>
          <p:spPr bwMode="auto">
            <a:xfrm rot="5400000">
              <a:off x="3488270" y="1574791"/>
              <a:ext cx="1100660" cy="152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38" name="Rectangle 31"/>
            <p:cNvSpPr>
              <a:spLocks noChangeArrowheads="1"/>
            </p:cNvSpPr>
            <p:nvPr/>
          </p:nvSpPr>
          <p:spPr bwMode="auto">
            <a:xfrm rot="5400000">
              <a:off x="3945470" y="1574791"/>
              <a:ext cx="1100660" cy="152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39" name="Rectangle 32"/>
            <p:cNvSpPr>
              <a:spLocks noChangeArrowheads="1"/>
            </p:cNvSpPr>
            <p:nvPr/>
          </p:nvSpPr>
          <p:spPr bwMode="auto">
            <a:xfrm rot="5400000">
              <a:off x="4326470" y="1574791"/>
              <a:ext cx="1100660" cy="152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40" name="Rectangle 33"/>
            <p:cNvSpPr>
              <a:spLocks noChangeArrowheads="1"/>
            </p:cNvSpPr>
            <p:nvPr/>
          </p:nvSpPr>
          <p:spPr bwMode="auto">
            <a:xfrm rot="5400000">
              <a:off x="4707470" y="1574791"/>
              <a:ext cx="1100660" cy="152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41" name="Line 42"/>
            <p:cNvSpPr>
              <a:spLocks noChangeShapeType="1"/>
            </p:cNvSpPr>
            <p:nvPr/>
          </p:nvSpPr>
          <p:spPr bwMode="auto">
            <a:xfrm>
              <a:off x="0" y="3852312"/>
              <a:ext cx="342900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2" name="Rectangle 47"/>
            <p:cNvSpPr>
              <a:spLocks noChangeArrowheads="1"/>
            </p:cNvSpPr>
            <p:nvPr/>
          </p:nvSpPr>
          <p:spPr bwMode="auto">
            <a:xfrm>
              <a:off x="0" y="0"/>
              <a:ext cx="2819400" cy="2279939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43" name="Rectangle 48"/>
            <p:cNvSpPr>
              <a:spLocks noChangeArrowheads="1"/>
            </p:cNvSpPr>
            <p:nvPr/>
          </p:nvSpPr>
          <p:spPr bwMode="auto">
            <a:xfrm>
              <a:off x="6248400" y="0"/>
              <a:ext cx="2895600" cy="2201321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Times New Roman" pitchFamily="18" charset="0"/>
              </a:endParaRPr>
            </a:p>
          </p:txBody>
        </p:sp>
        <p:sp>
          <p:nvSpPr>
            <p:cNvPr id="17444" name="Line 50"/>
            <p:cNvSpPr>
              <a:spLocks noChangeShapeType="1"/>
            </p:cNvSpPr>
            <p:nvPr/>
          </p:nvSpPr>
          <p:spPr bwMode="auto">
            <a:xfrm>
              <a:off x="5715000" y="3852312"/>
              <a:ext cx="342900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5" name="Line 51"/>
            <p:cNvSpPr>
              <a:spLocks noChangeShapeType="1"/>
            </p:cNvSpPr>
            <p:nvPr/>
          </p:nvSpPr>
          <p:spPr bwMode="auto">
            <a:xfrm>
              <a:off x="4495800" y="0"/>
              <a:ext cx="0" cy="283027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6" name="Line 73"/>
            <p:cNvSpPr>
              <a:spLocks noChangeShapeType="1"/>
            </p:cNvSpPr>
            <p:nvPr/>
          </p:nvSpPr>
          <p:spPr bwMode="auto">
            <a:xfrm>
              <a:off x="0" y="4717116"/>
              <a:ext cx="35052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7" name="Line 74"/>
            <p:cNvSpPr>
              <a:spLocks noChangeShapeType="1"/>
            </p:cNvSpPr>
            <p:nvPr/>
          </p:nvSpPr>
          <p:spPr bwMode="auto">
            <a:xfrm>
              <a:off x="0" y="2987507"/>
              <a:ext cx="35052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8" name="Line 75"/>
            <p:cNvSpPr>
              <a:spLocks noChangeShapeType="1"/>
            </p:cNvSpPr>
            <p:nvPr/>
          </p:nvSpPr>
          <p:spPr bwMode="auto">
            <a:xfrm>
              <a:off x="5410200" y="2908888"/>
              <a:ext cx="37338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49" name="Line 76"/>
            <p:cNvSpPr>
              <a:spLocks noChangeShapeType="1"/>
            </p:cNvSpPr>
            <p:nvPr/>
          </p:nvSpPr>
          <p:spPr bwMode="auto">
            <a:xfrm>
              <a:off x="5410200" y="0"/>
              <a:ext cx="0" cy="2908888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50" name="Line 77"/>
            <p:cNvSpPr>
              <a:spLocks noChangeShapeType="1"/>
            </p:cNvSpPr>
            <p:nvPr/>
          </p:nvSpPr>
          <p:spPr bwMode="auto">
            <a:xfrm flipV="1">
              <a:off x="3505200" y="0"/>
              <a:ext cx="0" cy="2987507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51" name="Line 78"/>
            <p:cNvSpPr>
              <a:spLocks noChangeShapeType="1"/>
            </p:cNvSpPr>
            <p:nvPr/>
          </p:nvSpPr>
          <p:spPr bwMode="auto">
            <a:xfrm flipV="1">
              <a:off x="5410200" y="4717116"/>
              <a:ext cx="37338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7410" name="Прямоугольник 61"/>
          <p:cNvSpPr>
            <a:spLocks noChangeArrowheads="1"/>
          </p:cNvSpPr>
          <p:nvPr/>
        </p:nvSpPr>
        <p:spPr bwMode="auto">
          <a:xfrm>
            <a:off x="2438400" y="2987675"/>
            <a:ext cx="4572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Comic Sans MS" pitchFamily="66" charset="0"/>
              </a:rPr>
              <a:t>Дети!!! Соблюдайте все </a:t>
            </a:r>
            <a:br>
              <a:rPr lang="ru-RU" sz="2400" b="1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2400" b="1">
                <a:solidFill>
                  <a:srgbClr val="FF0000"/>
                </a:solidFill>
                <a:latin typeface="Comic Sans MS" pitchFamily="66" charset="0"/>
              </a:rPr>
              <a:t>Правила движения, </a:t>
            </a:r>
            <a:br>
              <a:rPr lang="ru-RU" sz="2400" b="1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2400" b="1">
                <a:solidFill>
                  <a:srgbClr val="FF0000"/>
                </a:solidFill>
                <a:latin typeface="Comic Sans MS" pitchFamily="66" charset="0"/>
              </a:rPr>
              <a:t>И тогда у вас не будет </a:t>
            </a:r>
            <a:br>
              <a:rPr lang="ru-RU" sz="2400" b="1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2400" b="1">
                <a:solidFill>
                  <a:srgbClr val="FF0000"/>
                </a:solidFill>
                <a:latin typeface="Comic Sans MS" pitchFamily="66" charset="0"/>
              </a:rPr>
              <a:t>В жизни огорчения!</a:t>
            </a:r>
          </a:p>
        </p:txBody>
      </p:sp>
      <p:sp>
        <p:nvSpPr>
          <p:cNvPr id="63" name="TextBox 62"/>
          <p:cNvSpPr txBox="1">
            <a:spLocks noChangeArrowheads="1"/>
          </p:cNvSpPr>
          <p:nvPr/>
        </p:nvSpPr>
        <p:spPr bwMode="auto">
          <a:xfrm>
            <a:off x="684213" y="323850"/>
            <a:ext cx="1223962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0" b="1">
                <a:solidFill>
                  <a:srgbClr val="FF0000"/>
                </a:solidFill>
                <a:latin typeface="Comic Sans MS" pitchFamily="66" charset="0"/>
              </a:rPr>
              <a:t>!</a:t>
            </a:r>
          </a:p>
        </p:txBody>
      </p:sp>
      <p:sp>
        <p:nvSpPr>
          <p:cNvPr id="64" name="Прямоугольник 63"/>
          <p:cNvSpPr>
            <a:spLocks noChangeArrowheads="1"/>
          </p:cNvSpPr>
          <p:nvPr/>
        </p:nvSpPr>
        <p:spPr bwMode="auto">
          <a:xfrm>
            <a:off x="7456488" y="365125"/>
            <a:ext cx="47942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9600" b="1">
                <a:solidFill>
                  <a:srgbClr val="FF0000"/>
                </a:solidFill>
                <a:latin typeface="Comic Sans MS" pitchFamily="66" charset="0"/>
              </a:rPr>
              <a:t>!</a:t>
            </a:r>
          </a:p>
        </p:txBody>
      </p:sp>
      <p:sp>
        <p:nvSpPr>
          <p:cNvPr id="65" name="Прямоугольник 64"/>
          <p:cNvSpPr>
            <a:spLocks noChangeArrowheads="1"/>
          </p:cNvSpPr>
          <p:nvPr/>
        </p:nvSpPr>
        <p:spPr bwMode="auto">
          <a:xfrm>
            <a:off x="1050925" y="5084763"/>
            <a:ext cx="48895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0000" b="1">
                <a:solidFill>
                  <a:srgbClr val="FF0000"/>
                </a:solidFill>
                <a:latin typeface="Comic Sans MS" pitchFamily="66" charset="0"/>
              </a:rPr>
              <a:t>!</a:t>
            </a:r>
          </a:p>
        </p:txBody>
      </p:sp>
      <p:sp>
        <p:nvSpPr>
          <p:cNvPr id="66" name="Прямоугольник 65"/>
          <p:cNvSpPr>
            <a:spLocks noChangeArrowheads="1"/>
          </p:cNvSpPr>
          <p:nvPr/>
        </p:nvSpPr>
        <p:spPr bwMode="auto">
          <a:xfrm>
            <a:off x="7481888" y="5084763"/>
            <a:ext cx="490537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0000" b="1">
                <a:solidFill>
                  <a:srgbClr val="FF0000"/>
                </a:solidFill>
                <a:latin typeface="Comic Sans MS" pitchFamily="66" charset="0"/>
              </a:rPr>
              <a:t>!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4" grpId="1"/>
      <p:bldP spid="65" grpId="0"/>
      <p:bldP spid="65" grpId="1"/>
      <p:bldP spid="66" grpId="0"/>
      <p:bldP spid="6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0000"/>
            </a:gs>
            <a:gs pos="63000">
              <a:srgbClr val="FFFF00"/>
            </a:gs>
            <a:gs pos="38000">
              <a:srgbClr val="FFFF00"/>
            </a:gs>
            <a:gs pos="100000">
              <a:srgbClr val="00B05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>
            <a:spLocks noChangeArrowheads="1"/>
          </p:cNvSpPr>
          <p:nvPr/>
        </p:nvSpPr>
        <p:spPr bwMode="auto">
          <a:xfrm>
            <a:off x="6819900" y="4291013"/>
            <a:ext cx="457200" cy="1828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Times New Roman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362700" y="938213"/>
            <a:ext cx="1371600" cy="3352800"/>
          </a:xfrm>
          <a:prstGeom prst="rect">
            <a:avLst/>
          </a:prstGeom>
          <a:solidFill>
            <a:schemeClr val="tx1">
              <a:lumMod val="85000"/>
            </a:schemeClr>
          </a:solidFill>
          <a:ln w="57150" cmpd="thickThin">
            <a:solidFill>
              <a:schemeClr val="bg2">
                <a:lumMod val="75000"/>
                <a:lumOff val="25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6661150" y="1171575"/>
            <a:ext cx="774700" cy="704850"/>
          </a:xfrm>
          <a:prstGeom prst="ellipse">
            <a:avLst/>
          </a:prstGeom>
          <a:solidFill>
            <a:srgbClr val="FF3300"/>
          </a:solidFill>
          <a:ln w="38100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3300"/>
              </a:solidFill>
              <a:latin typeface="+mn-lt"/>
              <a:cs typeface="+mn-cs"/>
            </a:endParaRP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6661150" y="2112963"/>
            <a:ext cx="774700" cy="704850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6661150" y="3111500"/>
            <a:ext cx="774700" cy="706438"/>
          </a:xfrm>
          <a:prstGeom prst="ellipse">
            <a:avLst/>
          </a:prstGeom>
          <a:solidFill>
            <a:srgbClr val="009900"/>
          </a:solidFill>
          <a:ln w="38100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8439" name="Line 10"/>
          <p:cNvSpPr>
            <a:spLocks noChangeShapeType="1"/>
          </p:cNvSpPr>
          <p:nvPr/>
        </p:nvSpPr>
        <p:spPr bwMode="auto">
          <a:xfrm flipH="1">
            <a:off x="6515100" y="6119813"/>
            <a:ext cx="990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0" name="Прямоугольник 9"/>
          <p:cNvSpPr>
            <a:spLocks noChangeArrowheads="1"/>
          </p:cNvSpPr>
          <p:nvPr/>
        </p:nvSpPr>
        <p:spPr bwMode="auto">
          <a:xfrm>
            <a:off x="38100" y="2632075"/>
            <a:ext cx="662305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Times New Roman" pitchFamily="18" charset="0"/>
              </a:rPr>
              <a:t>Этот</a:t>
            </a:r>
            <a:r>
              <a:rPr lang="ru-RU" sz="3200" b="1">
                <a:solidFill>
                  <a:srgbClr val="002060"/>
                </a:solidFill>
                <a:latin typeface="Times New Roman" pitchFamily="18" charset="0"/>
              </a:rPr>
              <a:t> свет — твой первый друг —</a:t>
            </a:r>
            <a:br>
              <a:rPr lang="ru-RU" sz="32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3200" b="1">
                <a:solidFill>
                  <a:srgbClr val="002060"/>
                </a:solidFill>
                <a:latin typeface="Times New Roman" pitchFamily="18" charset="0"/>
              </a:rPr>
              <a:t>Деловито строгий.</a:t>
            </a:r>
            <a:br>
              <a:rPr lang="ru-RU" sz="32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3200" b="1">
                <a:solidFill>
                  <a:srgbClr val="002060"/>
                </a:solidFill>
                <a:latin typeface="Times New Roman" pitchFamily="18" charset="0"/>
              </a:rPr>
              <a:t>Если он зажёгся вдруг —</a:t>
            </a:r>
            <a:br>
              <a:rPr lang="ru-RU" sz="32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3200" b="1">
                <a:solidFill>
                  <a:srgbClr val="002060"/>
                </a:solidFill>
                <a:latin typeface="Times New Roman" pitchFamily="18" charset="0"/>
              </a:rPr>
              <a:t>Нет пути дороги.</a:t>
            </a:r>
          </a:p>
        </p:txBody>
      </p:sp>
      <p:pic>
        <p:nvPicPr>
          <p:cNvPr id="1844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00" y="0"/>
            <a:ext cx="1951038" cy="246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2" name="TextBox 10"/>
          <p:cNvSpPr txBox="1">
            <a:spLocks noChangeArrowheads="1"/>
          </p:cNvSpPr>
          <p:nvPr/>
        </p:nvSpPr>
        <p:spPr bwMode="auto">
          <a:xfrm>
            <a:off x="323850" y="4694238"/>
            <a:ext cx="46085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FF0000"/>
                </a:solidFill>
                <a:latin typeface="Times New Roman" pitchFamily="18" charset="0"/>
              </a:rPr>
              <a:t>(Какой свет? Нажми на него)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0000"/>
            </a:gs>
            <a:gs pos="3000">
              <a:srgbClr val="FF0000"/>
            </a:gs>
            <a:gs pos="39000">
              <a:srgbClr val="FFFF00"/>
            </a:gs>
            <a:gs pos="63000">
              <a:srgbClr val="FFFF00"/>
            </a:gs>
            <a:gs pos="100000">
              <a:srgbClr val="00B050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6491288" y="4405313"/>
            <a:ext cx="457200" cy="1828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bg1">
                  <a:lumMod val="95000"/>
                  <a:lumOff val="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034088" y="1052513"/>
            <a:ext cx="1371600" cy="3352800"/>
          </a:xfrm>
          <a:prstGeom prst="rect">
            <a:avLst/>
          </a:prstGeom>
          <a:solidFill>
            <a:srgbClr val="C0C0C0"/>
          </a:solidFill>
          <a:ln w="57150" cmpd="thickThin">
            <a:solidFill>
              <a:schemeClr val="bg2">
                <a:lumMod val="95000"/>
                <a:lumOff val="5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6332538" y="1284288"/>
            <a:ext cx="774700" cy="706437"/>
          </a:xfrm>
          <a:prstGeom prst="ellipse">
            <a:avLst/>
          </a:prstGeom>
          <a:solidFill>
            <a:srgbClr val="FF3300"/>
          </a:solidFill>
          <a:ln w="38100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FF3300"/>
              </a:solidFill>
              <a:latin typeface="+mn-lt"/>
              <a:cs typeface="+mn-cs"/>
            </a:endParaRP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6332538" y="2225675"/>
            <a:ext cx="774700" cy="706438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6332538" y="3225800"/>
            <a:ext cx="774700" cy="704850"/>
          </a:xfrm>
          <a:prstGeom prst="ellipse">
            <a:avLst/>
          </a:prstGeom>
          <a:solidFill>
            <a:srgbClr val="009900"/>
          </a:solidFill>
          <a:ln w="38100">
            <a:solidFill>
              <a:schemeClr val="bg2">
                <a:lumMod val="95000"/>
                <a:lumOff val="5000"/>
              </a:schemeClr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9463" name="Line 10"/>
          <p:cNvSpPr>
            <a:spLocks noChangeShapeType="1"/>
          </p:cNvSpPr>
          <p:nvPr/>
        </p:nvSpPr>
        <p:spPr bwMode="auto">
          <a:xfrm flipH="1">
            <a:off x="6224588" y="6234113"/>
            <a:ext cx="990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4" name="Прямоугольник 9"/>
          <p:cNvSpPr>
            <a:spLocks noChangeArrowheads="1"/>
          </p:cNvSpPr>
          <p:nvPr/>
        </p:nvSpPr>
        <p:spPr bwMode="auto">
          <a:xfrm>
            <a:off x="274638" y="2752725"/>
            <a:ext cx="575945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FF00"/>
                </a:solidFill>
                <a:latin typeface="Times New Roman" pitchFamily="18" charset="0"/>
              </a:rPr>
              <a:t>Этот </a:t>
            </a:r>
            <a:r>
              <a:rPr lang="ru-RU" sz="3200" b="1">
                <a:solidFill>
                  <a:srgbClr val="002060"/>
                </a:solidFill>
                <a:latin typeface="Times New Roman" pitchFamily="18" charset="0"/>
              </a:rPr>
              <a:t>свет — твой друг второй</a:t>
            </a:r>
            <a:br>
              <a:rPr lang="ru-RU" sz="32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3200" b="1">
                <a:solidFill>
                  <a:srgbClr val="002060"/>
                </a:solidFill>
                <a:latin typeface="Times New Roman" pitchFamily="18" charset="0"/>
              </a:rPr>
              <a:t>Даёт совет толковый:</a:t>
            </a:r>
            <a:br>
              <a:rPr lang="ru-RU" sz="32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3200" b="1">
                <a:solidFill>
                  <a:srgbClr val="002060"/>
                </a:solidFill>
                <a:latin typeface="Times New Roman" pitchFamily="18" charset="0"/>
              </a:rPr>
              <a:t>Стой! Внимание утрой!</a:t>
            </a:r>
            <a:br>
              <a:rPr lang="ru-RU" sz="32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3200" b="1">
                <a:solidFill>
                  <a:srgbClr val="002060"/>
                </a:solidFill>
                <a:latin typeface="Times New Roman" pitchFamily="18" charset="0"/>
              </a:rPr>
              <a:t>Жди сигналов новых!</a:t>
            </a:r>
          </a:p>
        </p:txBody>
      </p:sp>
      <p:pic>
        <p:nvPicPr>
          <p:cNvPr id="19465" name="Рисунок 1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00" y="52388"/>
            <a:ext cx="1874838" cy="236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6" name="TextBox 11"/>
          <p:cNvSpPr txBox="1">
            <a:spLocks noChangeArrowheads="1"/>
          </p:cNvSpPr>
          <p:nvPr/>
        </p:nvSpPr>
        <p:spPr bwMode="auto">
          <a:xfrm>
            <a:off x="274638" y="5089525"/>
            <a:ext cx="46085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F90707"/>
                </a:solidFill>
                <a:latin typeface="Times New Roman" pitchFamily="18" charset="0"/>
              </a:rPr>
              <a:t>(Какой свет? Нажми на него)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50000"/>
            </a:gs>
            <a:gs pos="42000">
              <a:srgbClr val="FFFF3B"/>
            </a:gs>
            <a:gs pos="63000">
              <a:srgbClr val="FFFF00"/>
            </a:gs>
            <a:gs pos="100000">
              <a:srgbClr val="00B05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9"/>
          <p:cNvSpPr>
            <a:spLocks noChangeArrowheads="1"/>
          </p:cNvSpPr>
          <p:nvPr/>
        </p:nvSpPr>
        <p:spPr bwMode="auto">
          <a:xfrm>
            <a:off x="617538" y="2552700"/>
            <a:ext cx="5178425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002060"/>
                </a:solidFill>
                <a:latin typeface="Times New Roman" pitchFamily="18" charset="0"/>
              </a:rPr>
              <a:t>Третий друг тебе мигнул</a:t>
            </a:r>
            <a:br>
              <a:rPr lang="ru-RU" sz="32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3200" b="1">
                <a:solidFill>
                  <a:srgbClr val="002060"/>
                </a:solidFill>
                <a:latin typeface="Times New Roman" pitchFamily="18" charset="0"/>
              </a:rPr>
              <a:t>Своим надежным</a:t>
            </a:r>
            <a:r>
              <a:rPr lang="ru-RU" sz="3200" b="1">
                <a:solidFill>
                  <a:srgbClr val="009900"/>
                </a:solidFill>
                <a:latin typeface="Times New Roman" pitchFamily="18" charset="0"/>
              </a:rPr>
              <a:t> </a:t>
            </a:r>
            <a:r>
              <a:rPr lang="ru-RU" sz="3200" b="1">
                <a:solidFill>
                  <a:srgbClr val="002060"/>
                </a:solidFill>
                <a:latin typeface="Times New Roman" pitchFamily="18" charset="0"/>
              </a:rPr>
              <a:t>светом:</a:t>
            </a:r>
            <a:br>
              <a:rPr lang="ru-RU" sz="32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3200" b="1">
                <a:solidFill>
                  <a:srgbClr val="002060"/>
                </a:solidFill>
                <a:latin typeface="Times New Roman" pitchFamily="18" charset="0"/>
              </a:rPr>
              <a:t>Проходи! Угрозы нет!</a:t>
            </a:r>
            <a:br>
              <a:rPr lang="ru-RU" sz="32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3200" b="1">
                <a:solidFill>
                  <a:srgbClr val="002060"/>
                </a:solidFill>
                <a:latin typeface="Times New Roman" pitchFamily="18" charset="0"/>
              </a:rPr>
              <a:t>Я уверен в этом!</a:t>
            </a:r>
          </a:p>
        </p:txBody>
      </p:sp>
      <p:pic>
        <p:nvPicPr>
          <p:cNvPr id="20483" name="Рисунок 1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8038" y="0"/>
            <a:ext cx="1800225" cy="227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6497638" y="4433888"/>
            <a:ext cx="457200" cy="1828800"/>
          </a:xfrm>
          <a:prstGeom prst="rect">
            <a:avLst/>
          </a:prstGeom>
          <a:solidFill>
            <a:schemeClr val="bg2">
              <a:lumMod val="85000"/>
              <a:lumOff val="1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040438" y="1081088"/>
            <a:ext cx="1371600" cy="3352800"/>
          </a:xfrm>
          <a:prstGeom prst="rect">
            <a:avLst/>
          </a:prstGeom>
          <a:solidFill>
            <a:srgbClr val="C0C0C0"/>
          </a:solidFill>
          <a:ln w="57150" cmpd="thickThin">
            <a:solidFill>
              <a:schemeClr val="bg2">
                <a:lumMod val="85000"/>
                <a:lumOff val="15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20486" name="Oval 6"/>
          <p:cNvSpPr>
            <a:spLocks noChangeArrowheads="1"/>
          </p:cNvSpPr>
          <p:nvPr/>
        </p:nvSpPr>
        <p:spPr bwMode="auto">
          <a:xfrm>
            <a:off x="6337300" y="1312863"/>
            <a:ext cx="776288" cy="704850"/>
          </a:xfrm>
          <a:prstGeom prst="ellipse">
            <a:avLst/>
          </a:prstGeom>
          <a:solidFill>
            <a:srgbClr val="FF3300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20487" name="Oval 7"/>
          <p:cNvSpPr>
            <a:spLocks noChangeArrowheads="1"/>
          </p:cNvSpPr>
          <p:nvPr/>
        </p:nvSpPr>
        <p:spPr bwMode="auto">
          <a:xfrm>
            <a:off x="6337300" y="2254250"/>
            <a:ext cx="776288" cy="704850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Times New Roman" pitchFamily="18" charset="0"/>
            </a:endParaRPr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6337300" y="3252788"/>
            <a:ext cx="776288" cy="706437"/>
          </a:xfrm>
          <a:prstGeom prst="ellipse">
            <a:avLst/>
          </a:prstGeom>
          <a:solidFill>
            <a:srgbClr val="009900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Times New Roman" pitchFamily="18" charset="0"/>
            </a:endParaRPr>
          </a:p>
        </p:txBody>
      </p:sp>
      <p:sp>
        <p:nvSpPr>
          <p:cNvPr id="20489" name="Line 10"/>
          <p:cNvSpPr>
            <a:spLocks noChangeShapeType="1"/>
          </p:cNvSpPr>
          <p:nvPr/>
        </p:nvSpPr>
        <p:spPr bwMode="auto">
          <a:xfrm flipH="1">
            <a:off x="6230938" y="6289675"/>
            <a:ext cx="990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490" name="TextBox 11"/>
          <p:cNvSpPr txBox="1">
            <a:spLocks noChangeArrowheads="1"/>
          </p:cNvSpPr>
          <p:nvPr/>
        </p:nvSpPr>
        <p:spPr bwMode="auto">
          <a:xfrm>
            <a:off x="539750" y="4857750"/>
            <a:ext cx="46085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F90707"/>
                </a:solidFill>
                <a:latin typeface="Times New Roman" pitchFamily="18" charset="0"/>
              </a:rPr>
              <a:t>(Какой свет? Нажми на него)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5" name="Группа 3"/>
          <p:cNvGrpSpPr>
            <a:grpSpLocks/>
          </p:cNvGrpSpPr>
          <p:nvPr/>
        </p:nvGrpSpPr>
        <p:grpSpPr bwMode="auto">
          <a:xfrm>
            <a:off x="4859338" y="2636838"/>
            <a:ext cx="3738562" cy="3935412"/>
            <a:chOff x="2813515" y="1772816"/>
            <a:chExt cx="3509126" cy="4555811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2815005" y="4729774"/>
              <a:ext cx="3507636" cy="5844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815005" y="5733192"/>
              <a:ext cx="3507636" cy="59543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815005" y="1772816"/>
              <a:ext cx="3500186" cy="5844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2813515" y="2781747"/>
              <a:ext cx="3501676" cy="5844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2815005" y="3713492"/>
              <a:ext cx="3507636" cy="58440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6825" y="577850"/>
            <a:ext cx="1411288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96125" y="115888"/>
            <a:ext cx="2052638" cy="205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C:\Program Files (x86)\Microsoft Office\MEDIA\CAGCAT10\j0212957.wmf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-2781798" y="3645024"/>
            <a:ext cx="2781798" cy="1746614"/>
          </a:xfrm>
          <a:prstGeom prst="rect">
            <a:avLst/>
          </a:prstGeom>
          <a:noFill/>
          <a:effectLst>
            <a:reflection endPos="65000" dist="50800" dir="5400000" sy="-100000" algn="bl" rotWithShape="0"/>
          </a:effectLst>
          <a:scene3d>
            <a:camera prst="orthographicFront">
              <a:rot lat="0" lon="10799999" rev="0"/>
            </a:camera>
            <a:lightRig rig="threePt" dir="t"/>
          </a:scene3d>
          <a:extLst/>
        </p:spPr>
      </p:pic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246063" y="2605088"/>
            <a:ext cx="605472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На асфальт  встаю ногой,</a:t>
            </a:r>
            <a:br>
              <a:rPr lang="ru-RU" sz="24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Красный мне кричит: "Постой!"</a:t>
            </a:r>
            <a:br>
              <a:rPr lang="ru-RU" sz="24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Видишь мой запретный цвет? </a:t>
            </a:r>
            <a:br>
              <a:rPr lang="ru-RU" sz="2400" b="1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2400" b="1">
                <a:solidFill>
                  <a:srgbClr val="002060"/>
                </a:solidFill>
                <a:latin typeface="Times New Roman" pitchFamily="18" charset="0"/>
              </a:rPr>
              <a:t>На него дороги нет!"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68313" y="2420938"/>
            <a:ext cx="4391025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chemeClr val="bg1"/>
                </a:solidFill>
                <a:latin typeface="Times New Roman" pitchFamily="18" charset="0"/>
              </a:rPr>
              <a:t>Подскажи Незнайке, что ему нужно сделать в этой ситуации?(</a:t>
            </a:r>
            <a:r>
              <a:rPr lang="ru-RU" sz="2400" b="1" i="1">
                <a:solidFill>
                  <a:srgbClr val="FF0000"/>
                </a:solidFill>
                <a:latin typeface="Times New Roman" pitchFamily="18" charset="0"/>
              </a:rPr>
              <a:t>Нажми на Незнайку и узнай правильный ответ)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11111E-6 L 0.00156 -0.07407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813 -0.00139 L 1.36875 0.00926 " pathEditMode="relative" rAng="0" ptsTypes="AA">
                                      <p:cBhvr>
                                        <p:cTn id="22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344" y="532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1780</TotalTime>
  <Words>661</Words>
  <Application>Microsoft Office PowerPoint</Application>
  <PresentationFormat>Экран (4:3)</PresentationFormat>
  <Paragraphs>54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Настя</dc:creator>
  <cp:lastModifiedBy>1</cp:lastModifiedBy>
  <cp:revision>100</cp:revision>
  <dcterms:created xsi:type="dcterms:W3CDTF">2013-01-27T13:42:04Z</dcterms:created>
  <dcterms:modified xsi:type="dcterms:W3CDTF">2017-11-12T15:46:35Z</dcterms:modified>
</cp:coreProperties>
</file>